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ppt" ContentType="application/vnd.ms-powerpoint"/>
  <Default Extension="rels" ContentType="application/vnd.openxmlformats-package.relationships+xml"/>
  <Default Extension="vml" ContentType="application/vnd.openxmlformats-officedocument.vmlDrawing"/>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s/slide20.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1.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Masters/slideMaster2.xml" ContentType="application/vnd.openxmlformats-officedocument.presentationml.slideMaster+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1.xml" ContentType="application/vnd.openxmlformats-officedocument.theme+xml"/>
  <Override PartName="/ppt/commentAuthors.xml" ContentType="application/vnd.openxmlformats-officedocument.presentationml.commentAuthors+xml"/>
  <Override PartName="/ppt/theme/theme2.xml" ContentType="application/vnd.openxmlformats-officedocument.theme+xml"/>
  <Override PartName="/ppt/theme/theme4.xml" ContentType="application/vnd.openxmlformats-officedocument.theme+xml"/>
  <Override PartName="/ppt/theme/theme3.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ppt/tags/tag1.xml" ContentType="application/vnd.openxmlformats-officedocument.presentationml.tags+xml"/>
  <Override PartName="/docProps/app.xml" ContentType="application/vnd.openxmlformats-officedocument.extended-properties+xml"/>
  <Override PartName="/docProps/custom.xml" ContentType="application/vnd.openxmlformats-officedocument.custom-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24"/>
  </p:notesMasterIdLst>
  <p:handoutMasterIdLst>
    <p:handoutMasterId r:id="rId25"/>
  </p:handoutMasterIdLst>
  <p:sldIdLst>
    <p:sldId id="256" r:id="rId3"/>
    <p:sldId id="423" r:id="rId4"/>
    <p:sldId id="424" r:id="rId5"/>
    <p:sldId id="421" r:id="rId6"/>
    <p:sldId id="426" r:id="rId7"/>
    <p:sldId id="425" r:id="rId8"/>
    <p:sldId id="422" r:id="rId9"/>
    <p:sldId id="410" r:id="rId10"/>
    <p:sldId id="258" r:id="rId11"/>
    <p:sldId id="419" r:id="rId12"/>
    <p:sldId id="411" r:id="rId13"/>
    <p:sldId id="403" r:id="rId14"/>
    <p:sldId id="418" r:id="rId15"/>
    <p:sldId id="407" r:id="rId16"/>
    <p:sldId id="408" r:id="rId17"/>
    <p:sldId id="420" r:id="rId18"/>
    <p:sldId id="435" r:id="rId19"/>
    <p:sldId id="409" r:id="rId20"/>
    <p:sldId id="417" r:id="rId21"/>
    <p:sldId id="406" r:id="rId22"/>
    <p:sldId id="427" r:id="rId23"/>
  </p:sldIdLst>
  <p:sldSz cx="9144000" cy="6858000" type="screen4x3"/>
  <p:notesSz cx="7010400" cy="9296400"/>
  <p:custDataLst>
    <p:tags r:id="rId26"/>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uediger, Erik R." initials="RER" lastIdx="21" clrIdx="0"/>
  <p:cmAuthor id="1" name="david.j.giovacchini" initials="djg" lastIdx="2" clrIdx="1"/>
  <p:cmAuthor id="2" name="Rick Thompson" initials="RT"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BE"/>
    <a:srgbClr val="FFFF82"/>
    <a:srgbClr val="FCFF60"/>
    <a:srgbClr val="FCF792"/>
    <a:srgbClr val="EAF896"/>
    <a:srgbClr val="EDF9FD"/>
    <a:srgbClr val="CFEFF9"/>
    <a:srgbClr val="9FDFF3"/>
    <a:srgbClr val="D1F3FF"/>
    <a:srgbClr val="FFFF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0939" autoAdjust="0"/>
    <p:restoredTop sz="94585" autoAdjust="0"/>
  </p:normalViewPr>
  <p:slideViewPr>
    <p:cSldViewPr>
      <p:cViewPr varScale="1">
        <p:scale>
          <a:sx n="84" d="100"/>
          <a:sy n="84" d="100"/>
        </p:scale>
        <p:origin x="96" y="510"/>
      </p:cViewPr>
      <p:guideLst>
        <p:guide orient="horz" pos="2160"/>
        <p:guide pos="2880"/>
      </p:guideLst>
    </p:cSldViewPr>
  </p:slideViewPr>
  <p:notesTextViewPr>
    <p:cViewPr>
      <p:scale>
        <a:sx n="100" d="100"/>
        <a:sy n="100" d="100"/>
      </p:scale>
      <p:origin x="0" y="0"/>
    </p:cViewPr>
  </p:notesTextViewPr>
  <p:sorterViewPr>
    <p:cViewPr>
      <p:scale>
        <a:sx n="90" d="100"/>
        <a:sy n="90" d="100"/>
      </p:scale>
      <p:origin x="0" y="0"/>
    </p:cViewPr>
  </p:sorterViewPr>
  <p:notesViewPr>
    <p:cSldViewPr>
      <p:cViewPr varScale="1">
        <p:scale>
          <a:sx n="67" d="100"/>
          <a:sy n="67" d="100"/>
        </p:scale>
        <p:origin x="-2700" y="-120"/>
      </p:cViewPr>
      <p:guideLst>
        <p:guide orient="horz" pos="2928"/>
        <p:guide pos="2209"/>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customXml" Target="../customXml/item3.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33" Type="http://schemas.openxmlformats.org/officeDocument/2006/relationships/customXml" Target="../customXml/item2.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32" Type="http://schemas.openxmlformats.org/officeDocument/2006/relationships/customXml" Target="../customXml/item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commentAuthors" Target="commentAuthors.xml"/><Relationship Id="rId30" Type="http://schemas.openxmlformats.org/officeDocument/2006/relationships/theme" Target="theme/theme1.xml"/><Relationship Id="rId8" Type="http://schemas.openxmlformats.org/officeDocument/2006/relationships/slide" Target="slides/slide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 y="0"/>
            <a:ext cx="3037840" cy="464820"/>
          </a:xfrm>
          <a:prstGeom prst="rect">
            <a:avLst/>
          </a:prstGeom>
        </p:spPr>
        <p:txBody>
          <a:bodyPr vert="horz" lIns="92307" tIns="46155" rIns="92307" bIns="46155" rtlCol="0"/>
          <a:lstStyle>
            <a:lvl1pPr algn="l">
              <a:defRPr sz="1100"/>
            </a:lvl1pPr>
          </a:lstStyle>
          <a:p>
            <a:endParaRPr lang="en-US" dirty="0"/>
          </a:p>
        </p:txBody>
      </p:sp>
      <p:sp>
        <p:nvSpPr>
          <p:cNvPr id="3" name="Date Placeholder 2"/>
          <p:cNvSpPr>
            <a:spLocks noGrp="1"/>
          </p:cNvSpPr>
          <p:nvPr>
            <p:ph type="dt" sz="quarter" idx="1"/>
          </p:nvPr>
        </p:nvSpPr>
        <p:spPr>
          <a:xfrm>
            <a:off x="3970939" y="0"/>
            <a:ext cx="3037840" cy="464820"/>
          </a:xfrm>
          <a:prstGeom prst="rect">
            <a:avLst/>
          </a:prstGeom>
        </p:spPr>
        <p:txBody>
          <a:bodyPr vert="horz" lIns="92307" tIns="46155" rIns="92307" bIns="46155" rtlCol="0"/>
          <a:lstStyle>
            <a:lvl1pPr algn="r">
              <a:defRPr sz="1100"/>
            </a:lvl1pPr>
          </a:lstStyle>
          <a:p>
            <a:endParaRPr lang="en-US" dirty="0"/>
          </a:p>
        </p:txBody>
      </p:sp>
      <p:sp>
        <p:nvSpPr>
          <p:cNvPr id="4" name="Footer Placeholder 3"/>
          <p:cNvSpPr>
            <a:spLocks noGrp="1"/>
          </p:cNvSpPr>
          <p:nvPr>
            <p:ph type="ftr" sz="quarter" idx="2"/>
          </p:nvPr>
        </p:nvSpPr>
        <p:spPr>
          <a:xfrm>
            <a:off x="5" y="8829967"/>
            <a:ext cx="3037840" cy="464820"/>
          </a:xfrm>
          <a:prstGeom prst="rect">
            <a:avLst/>
          </a:prstGeom>
        </p:spPr>
        <p:txBody>
          <a:bodyPr vert="horz" lIns="92307" tIns="46155" rIns="92307" bIns="46155" rtlCol="0" anchor="b"/>
          <a:lstStyle>
            <a:lvl1pPr algn="l">
              <a:defRPr sz="1100"/>
            </a:lvl1pPr>
          </a:lstStyle>
          <a:p>
            <a:endParaRPr lang="en-US" dirty="0"/>
          </a:p>
        </p:txBody>
      </p:sp>
      <p:sp>
        <p:nvSpPr>
          <p:cNvPr id="5" name="Slide Number Placeholder 4"/>
          <p:cNvSpPr>
            <a:spLocks noGrp="1"/>
          </p:cNvSpPr>
          <p:nvPr>
            <p:ph type="sldNum" sz="quarter" idx="3"/>
          </p:nvPr>
        </p:nvSpPr>
        <p:spPr>
          <a:xfrm>
            <a:off x="3970939" y="8829967"/>
            <a:ext cx="3037840" cy="464820"/>
          </a:xfrm>
          <a:prstGeom prst="rect">
            <a:avLst/>
          </a:prstGeom>
        </p:spPr>
        <p:txBody>
          <a:bodyPr vert="horz" lIns="92307" tIns="46155" rIns="92307" bIns="46155" rtlCol="0" anchor="b"/>
          <a:lstStyle>
            <a:lvl1pPr algn="r">
              <a:defRPr sz="1100"/>
            </a:lvl1pPr>
          </a:lstStyle>
          <a:p>
            <a:fld id="{DD8E70D2-BF6A-483E-9997-D53920899105}" type="slidenum">
              <a:rPr lang="en-US" smtClean="0"/>
              <a:t>‹#›</a:t>
            </a:fld>
            <a:endParaRPr lang="en-US" dirty="0"/>
          </a:p>
        </p:txBody>
      </p:sp>
    </p:spTree>
    <p:extLst>
      <p:ext uri="{BB962C8B-B14F-4D97-AF65-F5344CB8AC3E}">
        <p14:creationId xmlns:p14="http://schemas.microsoft.com/office/powerpoint/2010/main" val="26339251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 y="0"/>
            <a:ext cx="3037840" cy="464820"/>
          </a:xfrm>
          <a:prstGeom prst="rect">
            <a:avLst/>
          </a:prstGeom>
        </p:spPr>
        <p:txBody>
          <a:bodyPr vert="horz" lIns="92307" tIns="46155" rIns="92307" bIns="46155" rtlCol="0"/>
          <a:lstStyle>
            <a:lvl1pPr algn="l">
              <a:defRPr sz="1100"/>
            </a:lvl1pPr>
          </a:lstStyle>
          <a:p>
            <a:endParaRPr lang="en-US" dirty="0"/>
          </a:p>
        </p:txBody>
      </p:sp>
      <p:sp>
        <p:nvSpPr>
          <p:cNvPr id="3" name="Date Placeholder 2"/>
          <p:cNvSpPr>
            <a:spLocks noGrp="1"/>
          </p:cNvSpPr>
          <p:nvPr>
            <p:ph type="dt" idx="1"/>
          </p:nvPr>
        </p:nvSpPr>
        <p:spPr>
          <a:xfrm>
            <a:off x="3970939" y="0"/>
            <a:ext cx="3037840" cy="464820"/>
          </a:xfrm>
          <a:prstGeom prst="rect">
            <a:avLst/>
          </a:prstGeom>
        </p:spPr>
        <p:txBody>
          <a:bodyPr vert="horz" lIns="92307" tIns="46155" rIns="92307" bIns="46155" rtlCol="0"/>
          <a:lstStyle>
            <a:lvl1pPr algn="r">
              <a:defRPr sz="1100"/>
            </a:lvl1pPr>
          </a:lstStyle>
          <a:p>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2307" tIns="46155" rIns="92307" bIns="46155" rtlCol="0" anchor="ctr"/>
          <a:lstStyle/>
          <a:p>
            <a:endParaRPr lang="en-US" dirty="0"/>
          </a:p>
        </p:txBody>
      </p:sp>
      <p:sp>
        <p:nvSpPr>
          <p:cNvPr id="5" name="Notes Placeholder 4"/>
          <p:cNvSpPr>
            <a:spLocks noGrp="1"/>
          </p:cNvSpPr>
          <p:nvPr>
            <p:ph type="body" sz="quarter" idx="3"/>
          </p:nvPr>
        </p:nvSpPr>
        <p:spPr>
          <a:xfrm>
            <a:off x="701041" y="4415790"/>
            <a:ext cx="5608320" cy="4183380"/>
          </a:xfrm>
          <a:prstGeom prst="rect">
            <a:avLst/>
          </a:prstGeom>
        </p:spPr>
        <p:txBody>
          <a:bodyPr vert="horz" lIns="92307" tIns="46155" rIns="92307" bIns="4615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5" y="8829967"/>
            <a:ext cx="3037840" cy="464820"/>
          </a:xfrm>
          <a:prstGeom prst="rect">
            <a:avLst/>
          </a:prstGeom>
        </p:spPr>
        <p:txBody>
          <a:bodyPr vert="horz" lIns="92307" tIns="46155" rIns="92307" bIns="46155" rtlCol="0" anchor="b"/>
          <a:lstStyle>
            <a:lvl1pPr algn="l">
              <a:defRPr sz="1100"/>
            </a:lvl1pPr>
          </a:lstStyle>
          <a:p>
            <a:endParaRPr lang="en-US" dirty="0"/>
          </a:p>
        </p:txBody>
      </p:sp>
      <p:sp>
        <p:nvSpPr>
          <p:cNvPr id="7" name="Slide Number Placeholder 6"/>
          <p:cNvSpPr>
            <a:spLocks noGrp="1"/>
          </p:cNvSpPr>
          <p:nvPr>
            <p:ph type="sldNum" sz="quarter" idx="5"/>
          </p:nvPr>
        </p:nvSpPr>
        <p:spPr>
          <a:xfrm>
            <a:off x="3970939" y="8829967"/>
            <a:ext cx="3037840" cy="464820"/>
          </a:xfrm>
          <a:prstGeom prst="rect">
            <a:avLst/>
          </a:prstGeom>
        </p:spPr>
        <p:txBody>
          <a:bodyPr vert="horz" lIns="92307" tIns="46155" rIns="92307" bIns="46155" rtlCol="0" anchor="b"/>
          <a:lstStyle>
            <a:lvl1pPr algn="r">
              <a:defRPr sz="1100"/>
            </a:lvl1pPr>
          </a:lstStyle>
          <a:p>
            <a:fld id="{63772588-F470-45E7-B84C-78497721EAF4}" type="slidenum">
              <a:rPr lang="en-US" smtClean="0"/>
              <a:t>‹#›</a:t>
            </a:fld>
            <a:endParaRPr lang="en-US" dirty="0"/>
          </a:p>
        </p:txBody>
      </p:sp>
    </p:spTree>
    <p:extLst>
      <p:ext uri="{BB962C8B-B14F-4D97-AF65-F5344CB8AC3E}">
        <p14:creationId xmlns:p14="http://schemas.microsoft.com/office/powerpoint/2010/main" val="25661777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3772588-F470-45E7-B84C-78497721EAF4}" type="slidenum">
              <a:rPr lang="en-US" smtClean="0"/>
              <a:t>1</a:t>
            </a:fld>
            <a:endParaRPr lang="en-US" dirty="0"/>
          </a:p>
        </p:txBody>
      </p:sp>
    </p:spTree>
    <p:extLst>
      <p:ext uri="{BB962C8B-B14F-4D97-AF65-F5344CB8AC3E}">
        <p14:creationId xmlns:p14="http://schemas.microsoft.com/office/powerpoint/2010/main" val="26259140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sp>
        <p:nvSpPr>
          <p:cNvPr id="31" name="Rectangle 25"/>
          <p:cNvSpPr>
            <a:spLocks noChangeArrowheads="1"/>
          </p:cNvSpPr>
          <p:nvPr userDrawn="1"/>
        </p:nvSpPr>
        <p:spPr bwMode="gray">
          <a:xfrm rot="16200000">
            <a:off x="4387439" y="2165762"/>
            <a:ext cx="304800" cy="9079677"/>
          </a:xfrm>
          <a:prstGeom prst="rect">
            <a:avLst/>
          </a:prstGeom>
          <a:gradFill>
            <a:gsLst>
              <a:gs pos="0">
                <a:schemeClr val="bg1"/>
              </a:gs>
              <a:gs pos="100000">
                <a:srgbClr val="16335E"/>
              </a:gs>
              <a:gs pos="22000">
                <a:schemeClr val="accent1"/>
              </a:gs>
            </a:gsLst>
            <a:lin ang="5400000" scaled="0"/>
          </a:gradFill>
          <a:ln>
            <a:noFill/>
          </a:ln>
          <a:effectLst/>
          <a:extLst/>
        </p:spPr>
        <p:txBody>
          <a:bodyPr wrap="none" anchor="ctr"/>
          <a:lstStyle/>
          <a:p>
            <a:endParaRPr lang="en-US" dirty="0"/>
          </a:p>
        </p:txBody>
      </p:sp>
      <p:sp>
        <p:nvSpPr>
          <p:cNvPr id="21" name="Rectangle 23"/>
          <p:cNvSpPr>
            <a:spLocks noChangeArrowheads="1"/>
          </p:cNvSpPr>
          <p:nvPr userDrawn="1"/>
        </p:nvSpPr>
        <p:spPr bwMode="gray">
          <a:xfrm>
            <a:off x="0" y="0"/>
            <a:ext cx="9144000" cy="1066800"/>
          </a:xfrm>
          <a:prstGeom prst="rect">
            <a:avLst/>
          </a:prstGeom>
          <a:gradFill rotWithShape="1">
            <a:gsLst>
              <a:gs pos="43000">
                <a:schemeClr val="accent1"/>
              </a:gs>
              <a:gs pos="0">
                <a:schemeClr val="accent1">
                  <a:gamma/>
                  <a:shade val="46275"/>
                  <a:invGamma/>
                </a:schemeClr>
              </a:gs>
              <a:gs pos="77000">
                <a:schemeClr val="bg1"/>
              </a:gs>
            </a:gsLst>
            <a:lin ang="0" scaled="1"/>
          </a:gradFill>
          <a:ln>
            <a:noFill/>
          </a:ln>
          <a:effectLst/>
          <a:extLst/>
        </p:spPr>
        <p:txBody>
          <a:bodyPr wrap="none" anchor="ctr"/>
          <a:lstStyle/>
          <a:p>
            <a:endParaRPr lang="en-US" dirty="0"/>
          </a:p>
        </p:txBody>
      </p:sp>
      <p:sp>
        <p:nvSpPr>
          <p:cNvPr id="3074" name="Rectangle 2"/>
          <p:cNvSpPr>
            <a:spLocks noGrp="1" noChangeArrowheads="1"/>
          </p:cNvSpPr>
          <p:nvPr>
            <p:ph type="ctrTitle"/>
          </p:nvPr>
        </p:nvSpPr>
        <p:spPr>
          <a:xfrm>
            <a:off x="1143000" y="2514600"/>
            <a:ext cx="6858000" cy="685800"/>
          </a:xfrm>
          <a:prstGeom prst="rect">
            <a:avLst/>
          </a:prstGeom>
          <a:extLst>
            <a:ext uri="{AF507438-7753-43E0-B8FC-AC1667EBCBE1}">
              <a14:hiddenEffects xmlns:a14="http://schemas.microsoft.com/office/drawing/2010/main">
                <a:effectLst>
                  <a:outerShdw dist="53882" dir="2700000" algn="ctr" rotWithShape="0">
                    <a:srgbClr val="000000"/>
                  </a:outerShdw>
                </a:effectLst>
              </a14:hiddenEffects>
            </a:ext>
          </a:extLst>
        </p:spPr>
        <p:txBody>
          <a:bodyPr/>
          <a:lstStyle>
            <a:lvl1pPr algn="ctr">
              <a:defRPr sz="4400" b="1">
                <a:solidFill>
                  <a:schemeClr val="tx1"/>
                </a:solidFill>
              </a:defRPr>
            </a:lvl1pPr>
          </a:lstStyle>
          <a:p>
            <a:pPr lvl="0"/>
            <a:r>
              <a:rPr lang="en-US" noProof="0" dirty="0" smtClean="0"/>
              <a:t>Click to edit Master title style</a:t>
            </a:r>
          </a:p>
        </p:txBody>
      </p:sp>
      <p:sp>
        <p:nvSpPr>
          <p:cNvPr id="3075" name="Rectangle 3"/>
          <p:cNvSpPr>
            <a:spLocks noGrp="1" noChangeArrowheads="1"/>
          </p:cNvSpPr>
          <p:nvPr>
            <p:ph type="subTitle" idx="1"/>
          </p:nvPr>
        </p:nvSpPr>
        <p:spPr>
          <a:xfrm>
            <a:off x="1371600" y="4038600"/>
            <a:ext cx="6400800" cy="457200"/>
          </a:xfrm>
          <a:prstGeom prst="rect">
            <a:avLst/>
          </a:prstGeom>
        </p:spPr>
        <p:txBody>
          <a:bodyPr/>
          <a:lstStyle>
            <a:lvl1pPr marL="0" indent="0" algn="ctr">
              <a:buFont typeface="Wingdings" pitchFamily="2" charset="2"/>
              <a:buNone/>
              <a:defRPr sz="2800">
                <a:solidFill>
                  <a:schemeClr val="bg1"/>
                </a:solidFill>
              </a:defRPr>
            </a:lvl1pPr>
          </a:lstStyle>
          <a:p>
            <a:pPr lvl="0"/>
            <a:r>
              <a:rPr lang="en-US" noProof="0" dirty="0" smtClean="0"/>
              <a:t>Click to edit Master subtitle style</a:t>
            </a:r>
          </a:p>
        </p:txBody>
      </p:sp>
      <p:sp>
        <p:nvSpPr>
          <p:cNvPr id="23" name="Rectangle 25"/>
          <p:cNvSpPr>
            <a:spLocks noChangeArrowheads="1"/>
          </p:cNvSpPr>
          <p:nvPr userDrawn="1"/>
        </p:nvSpPr>
        <p:spPr bwMode="gray">
          <a:xfrm>
            <a:off x="8839200" y="1066800"/>
            <a:ext cx="304800" cy="5791201"/>
          </a:xfrm>
          <a:prstGeom prst="rect">
            <a:avLst/>
          </a:prstGeom>
          <a:gradFill>
            <a:gsLst>
              <a:gs pos="4000">
                <a:schemeClr val="bg1"/>
              </a:gs>
              <a:gs pos="100000">
                <a:srgbClr val="16335E"/>
              </a:gs>
              <a:gs pos="39000">
                <a:schemeClr val="accent1"/>
              </a:gs>
            </a:gsLst>
            <a:lin ang="5400000" scaled="0"/>
          </a:gradFill>
          <a:ln>
            <a:noFill/>
          </a:ln>
          <a:effectLst/>
          <a:extLst/>
        </p:spPr>
        <p:txBody>
          <a:bodyPr wrap="none" anchor="ctr"/>
          <a:lstStyle/>
          <a:p>
            <a:endParaRPr lang="en-US" dirty="0"/>
          </a:p>
        </p:txBody>
      </p:sp>
      <p:pic>
        <p:nvPicPr>
          <p:cNvPr id="18" name="Picture 6" descr="dhhs logo white"/>
          <p:cNvPicPr>
            <a:picLocks noChangeAspect="1" noChangeArrowheads="1"/>
          </p:cNvPicPr>
          <p:nvPr userDrawn="1"/>
        </p:nvPicPr>
        <p:blipFill>
          <a:blip r:embed="rId2" cstate="print">
            <a:clrChange>
              <a:clrFrom>
                <a:srgbClr val="000000"/>
              </a:clrFrom>
              <a:clrTo>
                <a:srgbClr val="000000">
                  <a:alpha val="0"/>
                </a:srgbClr>
              </a:clrTo>
            </a:clrChange>
          </a:blip>
          <a:srcRect l="17332" t="12076" r="17108" b="13544"/>
          <a:stretch>
            <a:fillRect/>
          </a:stretch>
        </p:blipFill>
        <p:spPr bwMode="auto">
          <a:xfrm>
            <a:off x="95250" y="204647"/>
            <a:ext cx="781050" cy="590550"/>
          </a:xfrm>
          <a:prstGeom prst="rect">
            <a:avLst/>
          </a:prstGeom>
          <a:noFill/>
          <a:ln w="9525">
            <a:noFill/>
            <a:miter lim="800000"/>
            <a:headEnd/>
            <a:tailEnd/>
          </a:ln>
        </p:spPr>
      </p:pic>
      <p:sp>
        <p:nvSpPr>
          <p:cNvPr id="19" name="Text Box 5"/>
          <p:cNvSpPr txBox="1">
            <a:spLocks noChangeArrowheads="1"/>
          </p:cNvSpPr>
          <p:nvPr userDrawn="1"/>
        </p:nvSpPr>
        <p:spPr bwMode="auto">
          <a:xfrm>
            <a:off x="876301" y="145979"/>
            <a:ext cx="1485900" cy="707886"/>
          </a:xfrm>
          <a:prstGeom prst="rect">
            <a:avLst/>
          </a:prstGeom>
          <a:noFill/>
          <a:ln w="9525">
            <a:noFill/>
            <a:miter lim="800000"/>
            <a:headEnd/>
            <a:tailEnd/>
          </a:ln>
        </p:spPr>
        <p:txBody>
          <a:bodyPr wrap="square">
            <a:spAutoFit/>
          </a:bodyPr>
          <a:lstStyle/>
          <a:p>
            <a:pPr eaLnBrk="0" hangingPunct="0"/>
            <a:r>
              <a:rPr lang="en-US" sz="1000" dirty="0">
                <a:solidFill>
                  <a:schemeClr val="bg1"/>
                </a:solidFill>
                <a:latin typeface="Arial" charset="0"/>
              </a:rPr>
              <a:t>North Carolina</a:t>
            </a:r>
          </a:p>
          <a:p>
            <a:pPr eaLnBrk="0" hangingPunct="0"/>
            <a:r>
              <a:rPr lang="en-US" sz="1000" dirty="0">
                <a:solidFill>
                  <a:schemeClr val="bg1"/>
                </a:solidFill>
                <a:latin typeface="Arial" charset="0"/>
              </a:rPr>
              <a:t>Department of</a:t>
            </a:r>
          </a:p>
          <a:p>
            <a:pPr eaLnBrk="0" hangingPunct="0"/>
            <a:r>
              <a:rPr lang="en-US" sz="1000" dirty="0">
                <a:solidFill>
                  <a:schemeClr val="bg1"/>
                </a:solidFill>
                <a:latin typeface="Arial" charset="0"/>
              </a:rPr>
              <a:t>Health &amp; Human Services</a:t>
            </a:r>
          </a:p>
        </p:txBody>
      </p:sp>
      <p:pic>
        <p:nvPicPr>
          <p:cNvPr id="30"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505862" y="49150"/>
            <a:ext cx="2573813" cy="102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6"/>
          <p:cNvSpPr txBox="1">
            <a:spLocks noChangeArrowheads="1"/>
          </p:cNvSpPr>
          <p:nvPr userDrawn="1"/>
        </p:nvSpPr>
        <p:spPr>
          <a:xfrm>
            <a:off x="8382000" y="6545262"/>
            <a:ext cx="533400" cy="320675"/>
          </a:xfrm>
          <a:prstGeom prst="rect">
            <a:avLst/>
          </a:prstGeom>
        </p:spPr>
        <p:txBody>
          <a:bodyPr/>
          <a:lstStyle>
            <a:defPPr>
              <a:defRPr lang="en-US"/>
            </a:defPPr>
            <a:lvl1pPr algn="l" rtl="0" fontAlgn="base">
              <a:spcBef>
                <a:spcPct val="0"/>
              </a:spcBef>
              <a:spcAft>
                <a:spcPct val="0"/>
              </a:spcAft>
              <a:defRPr sz="11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AD702136-4517-4DC6-8BB9-BD04BC7E99A3}"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719224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685800" y="6248400"/>
            <a:ext cx="1905000" cy="457200"/>
          </a:xfrm>
          <a:prstGeom prst="rect">
            <a:avLst/>
          </a:prstGeom>
        </p:spPr>
        <p:txBody>
          <a:bodyPr/>
          <a:lstStyle>
            <a:lvl1pPr>
              <a:defRPr dirty="0"/>
            </a:lvl1pPr>
          </a:lstStyle>
          <a:p>
            <a:pPr>
              <a:defRPr/>
            </a:pPr>
            <a:endParaRPr lang="en-US" altLang="en-US" dirty="0"/>
          </a:p>
        </p:txBody>
      </p:sp>
      <p:sp>
        <p:nvSpPr>
          <p:cNvPr id="6" name="Footer Placeholder 5"/>
          <p:cNvSpPr>
            <a:spLocks noGrp="1" noChangeArrowheads="1"/>
          </p:cNvSpPr>
          <p:nvPr>
            <p:ph type="ftr" sz="quarter" idx="11"/>
          </p:nvPr>
        </p:nvSpPr>
        <p:spPr>
          <a:xfrm>
            <a:off x="3124200" y="6248400"/>
            <a:ext cx="2895600" cy="457200"/>
          </a:xfrm>
          <a:prstGeom prst="rect">
            <a:avLst/>
          </a:prstGeom>
        </p:spPr>
        <p:txBody>
          <a:bodyPr/>
          <a:lstStyle>
            <a:lvl1pPr>
              <a:defRPr dirty="0"/>
            </a:lvl1pPr>
          </a:lstStyle>
          <a:p>
            <a:pPr>
              <a:defRPr/>
            </a:pPr>
            <a:endParaRPr lang="en-US" dirty="0"/>
          </a:p>
        </p:txBody>
      </p:sp>
      <p:pic>
        <p:nvPicPr>
          <p:cNvPr id="7" name="Picture 4" descr="Content Slide (White)"/>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84188" y="98425"/>
            <a:ext cx="866140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txBox="1">
            <a:spLocks noChangeArrowheads="1"/>
          </p:cNvSpPr>
          <p:nvPr userDrawn="1"/>
        </p:nvSpPr>
        <p:spPr>
          <a:xfrm>
            <a:off x="8763000" y="6537325"/>
            <a:ext cx="533400" cy="320675"/>
          </a:xfrm>
          <a:prstGeom prst="rect">
            <a:avLst/>
          </a:prstGeom>
        </p:spPr>
        <p:txBody>
          <a:bodyPr/>
          <a:lstStyle>
            <a:defPPr>
              <a:defRPr lang="en-US"/>
            </a:defPPr>
            <a:lvl1pPr algn="l" rtl="0" fontAlgn="base">
              <a:spcBef>
                <a:spcPct val="0"/>
              </a:spcBef>
              <a:spcAft>
                <a:spcPct val="0"/>
              </a:spcAft>
              <a:defRPr sz="110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BFE808C0-2A08-49CD-A2FB-F38FCE769C58}" type="slidenum">
              <a:rPr lang="en-US" smtClean="0"/>
              <a:pPr>
                <a:defRPr/>
              </a:pPr>
              <a:t>‹#›</a:t>
            </a:fld>
            <a:endParaRPr lang="en-US" dirty="0"/>
          </a:p>
        </p:txBody>
      </p:sp>
      <p:sp>
        <p:nvSpPr>
          <p:cNvPr id="9" name="Slide Number Placeholder 1"/>
          <p:cNvSpPr>
            <a:spLocks noGrp="1"/>
          </p:cNvSpPr>
          <p:nvPr>
            <p:ph type="sldNum" sz="quarter" idx="4"/>
          </p:nvPr>
        </p:nvSpPr>
        <p:spPr>
          <a:xfrm>
            <a:off x="6553200" y="6430781"/>
            <a:ext cx="2133600" cy="365125"/>
          </a:xfrm>
          <a:prstGeom prst="rect">
            <a:avLst/>
          </a:prstGeom>
        </p:spPr>
        <p:txBody>
          <a:bodyPr vert="horz" lIns="91440" tIns="45720" rIns="91440" bIns="45720" rtlCol="0" anchor="ctr"/>
          <a:lstStyle>
            <a:lvl1pPr algn="r">
              <a:defRPr sz="1200">
                <a:solidFill>
                  <a:schemeClr val="tx2"/>
                </a:solidFill>
              </a:defRPr>
            </a:lvl1pPr>
          </a:lstStyle>
          <a:p>
            <a:fld id="{941070A9-268E-4C85-A36F-A7D255F0059B}" type="slidenum">
              <a:rPr lang="en-US" smtClean="0"/>
              <a:pPr/>
              <a:t>‹#›</a:t>
            </a:fld>
            <a:endParaRPr lang="en-US" dirty="0"/>
          </a:p>
        </p:txBody>
      </p:sp>
    </p:spTree>
    <p:extLst>
      <p:ext uri="{BB962C8B-B14F-4D97-AF65-F5344CB8AC3E}">
        <p14:creationId xmlns:p14="http://schemas.microsoft.com/office/powerpoint/2010/main" val="30360225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theme" Target="../theme/theme2.xml"/><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39216"/>
                <a:invGamma/>
              </a:schemeClr>
            </a:gs>
          </a:gsLst>
          <a:lin ang="5400000" scaled="1"/>
        </a:gradFill>
        <a:effectLst/>
      </p:bgPr>
    </p:bg>
    <p:spTree>
      <p:nvGrpSpPr>
        <p:cNvPr id="1" name=""/>
        <p:cNvGrpSpPr/>
        <p:nvPr/>
      </p:nvGrpSpPr>
      <p:grpSpPr>
        <a:xfrm>
          <a:off x="0" y="0"/>
          <a:ext cx="0" cy="0"/>
          <a:chOff x="0" y="0"/>
          <a:chExt cx="0" cy="0"/>
        </a:xfrm>
      </p:grpSpPr>
      <p:sp>
        <p:nvSpPr>
          <p:cNvPr id="17" name="Rectangle 3"/>
          <p:cNvSpPr>
            <a:spLocks noGrp="1" noChangeArrowheads="1"/>
          </p:cNvSpPr>
          <p:nvPr>
            <p:ph type="body" idx="1"/>
          </p:nvPr>
        </p:nvSpPr>
        <p:spPr bwMode="auto">
          <a:xfrm>
            <a:off x="981075" y="1062038"/>
            <a:ext cx="74549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p:txBody>
      </p:sp>
      <p:pic>
        <p:nvPicPr>
          <p:cNvPr id="20" name="Picture 7"/>
          <p:cNvPicPr>
            <a:picLocks noChangeAspect="1" noChangeArrowheads="1"/>
          </p:cNvPicPr>
          <p:nvPr userDrawn="1"/>
        </p:nvPicPr>
        <p:blipFill>
          <a:blip r:embed="rId5">
            <a:duotone>
              <a:prstClr val="black"/>
              <a:schemeClr val="accent1">
                <a:tint val="45000"/>
                <a:satMod val="400000"/>
              </a:schemeClr>
            </a:duotone>
            <a:extLst>
              <a:ext uri="{BEBA8EAE-BF5A-486C-A8C5-ECC9F3942E4B}">
                <a14:imgProps xmlns:a14="http://schemas.microsoft.com/office/drawing/2010/main">
                  <a14:imgLayer r:embed="rId6">
                    <a14:imgEffect>
                      <a14:sharpenSoften amount="100000"/>
                    </a14:imgEffect>
                    <a14:imgEffect>
                      <a14:colorTemperature colorTemp="11200"/>
                    </a14:imgEffect>
                    <a14:imgEffect>
                      <a14:brightnessContrast bright="22000" contrast="78000"/>
                    </a14:imgEffect>
                  </a14:imgLayer>
                </a14:imgProps>
              </a:ext>
              <a:ext uri="{28A0092B-C50C-407E-A947-70E740481C1C}">
                <a14:useLocalDpi xmlns:a14="http://schemas.microsoft.com/office/drawing/2010/main" val="0"/>
              </a:ext>
            </a:extLst>
          </a:blip>
          <a:srcRect/>
          <a:stretch>
            <a:fillRect/>
          </a:stretch>
        </p:blipFill>
        <p:spPr bwMode="auto">
          <a:xfrm>
            <a:off x="0" y="0"/>
            <a:ext cx="9144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21" name="Picture 8"/>
          <p:cNvPicPr>
            <a:picLocks noChangeAspect="1" noChangeArrowheads="1"/>
          </p:cNvPicPr>
          <p:nvPr userDrawn="1"/>
        </p:nvPicPr>
        <p:blipFill>
          <a:blip r:embed="rId7">
            <a:duotone>
              <a:prstClr val="black"/>
              <a:schemeClr val="accent1">
                <a:tint val="45000"/>
                <a:satMod val="400000"/>
              </a:schemeClr>
            </a:duotone>
            <a:extLst>
              <a:ext uri="{BEBA8EAE-BF5A-486C-A8C5-ECC9F3942E4B}">
                <a14:imgProps xmlns:a14="http://schemas.microsoft.com/office/drawing/2010/main">
                  <a14:imgLayer r:embed="rId6">
                    <a14:imgEffect>
                      <a14:sharpenSoften amount="-50000"/>
                    </a14:imgEffect>
                    <a14:imgEffect>
                      <a14:brightnessContrast bright="22000" contrast="78000"/>
                    </a14:imgEffect>
                  </a14:imgLayer>
                </a14:imgProps>
              </a:ext>
              <a:ext uri="{28A0092B-C50C-407E-A947-70E740481C1C}">
                <a14:useLocalDpi xmlns:a14="http://schemas.microsoft.com/office/drawing/2010/main" val="0"/>
              </a:ext>
            </a:extLst>
          </a:blip>
          <a:srcRect/>
          <a:stretch>
            <a:fillRect/>
          </a:stretch>
        </p:blipFill>
        <p:spPr bwMode="auto">
          <a:xfrm>
            <a:off x="0" y="655638"/>
            <a:ext cx="9144000" cy="109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24" name="Picture 30" descr="dhhs logo white"/>
          <p:cNvPicPr>
            <a:picLocks noChangeAspect="1" noChangeArrowheads="1"/>
          </p:cNvPicPr>
          <p:nvPr userDrawn="1"/>
        </p:nvPicPr>
        <p:blipFill>
          <a:blip r:embed="rId8">
            <a:clrChange>
              <a:clrFrom>
                <a:srgbClr val="000000"/>
              </a:clrFrom>
              <a:clrTo>
                <a:srgbClr val="000000">
                  <a:alpha val="0"/>
                </a:srgbClr>
              </a:clrTo>
            </a:clrChange>
            <a:extLst>
              <a:ext uri="{28A0092B-C50C-407E-A947-70E740481C1C}">
                <a14:useLocalDpi xmlns:a14="http://schemas.microsoft.com/office/drawing/2010/main" val="0"/>
              </a:ext>
            </a:extLst>
          </a:blip>
          <a:srcRect l="17332" t="12076" r="17108" b="13544"/>
          <a:stretch>
            <a:fillRect/>
          </a:stretch>
        </p:blipFill>
        <p:spPr bwMode="auto">
          <a:xfrm>
            <a:off x="112713" y="0"/>
            <a:ext cx="781050"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Rectangle 34"/>
          <p:cNvSpPr>
            <a:spLocks noChangeArrowheads="1"/>
          </p:cNvSpPr>
          <p:nvPr userDrawn="1"/>
        </p:nvSpPr>
        <p:spPr bwMode="auto">
          <a:xfrm>
            <a:off x="211138" y="6446838"/>
            <a:ext cx="869950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sz="1000" b="0" dirty="0"/>
              <a:t>							</a:t>
            </a:r>
          </a:p>
        </p:txBody>
      </p:sp>
      <p:sp>
        <p:nvSpPr>
          <p:cNvPr id="26" name="Rectangle 7"/>
          <p:cNvSpPr>
            <a:spLocks noChangeArrowheads="1"/>
          </p:cNvSpPr>
          <p:nvPr userDrawn="1"/>
        </p:nvSpPr>
        <p:spPr bwMode="auto">
          <a:xfrm>
            <a:off x="7915275" y="6494463"/>
            <a:ext cx="1100138"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sz="1200" b="0" dirty="0"/>
              <a:t>Slide </a:t>
            </a:r>
            <a:fld id="{E05C87BC-B416-43C5-BFF7-80926ACB468D}" type="slidenum">
              <a:rPr lang="en-US" sz="1200" b="0"/>
              <a:pPr algn="r"/>
              <a:t>‹#›</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Lst>
  <p:timing>
    <p:tnLst>
      <p:par>
        <p:cTn id="1" dur="indefinite" restart="never" nodeType="tmRoot"/>
      </p:par>
    </p:tnLst>
  </p:timing>
  <p:hf hdr="0" ftr="0" dt="0"/>
  <p:txStyles>
    <p:titleStyle>
      <a:lvl1pPr algn="l" rtl="0" eaLnBrk="1" fontAlgn="base" hangingPunct="1">
        <a:spcBef>
          <a:spcPct val="0"/>
        </a:spcBef>
        <a:spcAft>
          <a:spcPct val="0"/>
        </a:spcAft>
        <a:defRPr sz="4000">
          <a:solidFill>
            <a:schemeClr val="accent1"/>
          </a:solidFill>
          <a:latin typeface="+mj-lt"/>
          <a:ea typeface="+mj-ea"/>
          <a:cs typeface="+mj-cs"/>
        </a:defRPr>
      </a:lvl1pPr>
      <a:lvl2pPr algn="l" rtl="0" eaLnBrk="1" fontAlgn="base" hangingPunct="1">
        <a:spcBef>
          <a:spcPct val="0"/>
        </a:spcBef>
        <a:spcAft>
          <a:spcPct val="0"/>
        </a:spcAft>
        <a:defRPr sz="4000">
          <a:solidFill>
            <a:schemeClr val="accent1"/>
          </a:solidFill>
          <a:latin typeface="Arial" charset="0"/>
        </a:defRPr>
      </a:lvl2pPr>
      <a:lvl3pPr algn="l" rtl="0" eaLnBrk="1" fontAlgn="base" hangingPunct="1">
        <a:spcBef>
          <a:spcPct val="0"/>
        </a:spcBef>
        <a:spcAft>
          <a:spcPct val="0"/>
        </a:spcAft>
        <a:defRPr sz="4000">
          <a:solidFill>
            <a:schemeClr val="accent1"/>
          </a:solidFill>
          <a:latin typeface="Arial" charset="0"/>
        </a:defRPr>
      </a:lvl3pPr>
      <a:lvl4pPr algn="l" rtl="0" eaLnBrk="1" fontAlgn="base" hangingPunct="1">
        <a:spcBef>
          <a:spcPct val="0"/>
        </a:spcBef>
        <a:spcAft>
          <a:spcPct val="0"/>
        </a:spcAft>
        <a:defRPr sz="4000">
          <a:solidFill>
            <a:schemeClr val="accent1"/>
          </a:solidFill>
          <a:latin typeface="Arial" charset="0"/>
        </a:defRPr>
      </a:lvl4pPr>
      <a:lvl5pPr algn="l" rtl="0" eaLnBrk="1" fontAlgn="base" hangingPunct="1">
        <a:spcBef>
          <a:spcPct val="0"/>
        </a:spcBef>
        <a:spcAft>
          <a:spcPct val="0"/>
        </a:spcAft>
        <a:defRPr sz="4000">
          <a:solidFill>
            <a:schemeClr val="accent1"/>
          </a:solidFill>
          <a:latin typeface="Arial" charset="0"/>
        </a:defRPr>
      </a:lvl5pPr>
      <a:lvl6pPr marL="457200" algn="l" rtl="0" eaLnBrk="1" fontAlgn="base" hangingPunct="1">
        <a:spcBef>
          <a:spcPct val="0"/>
        </a:spcBef>
        <a:spcAft>
          <a:spcPct val="0"/>
        </a:spcAft>
        <a:defRPr sz="4000">
          <a:solidFill>
            <a:schemeClr val="accent1"/>
          </a:solidFill>
          <a:latin typeface="Arial" charset="0"/>
        </a:defRPr>
      </a:lvl6pPr>
      <a:lvl7pPr marL="914400" algn="l" rtl="0" eaLnBrk="1" fontAlgn="base" hangingPunct="1">
        <a:spcBef>
          <a:spcPct val="0"/>
        </a:spcBef>
        <a:spcAft>
          <a:spcPct val="0"/>
        </a:spcAft>
        <a:defRPr sz="4000">
          <a:solidFill>
            <a:schemeClr val="accent1"/>
          </a:solidFill>
          <a:latin typeface="Arial" charset="0"/>
        </a:defRPr>
      </a:lvl7pPr>
      <a:lvl8pPr marL="1371600" algn="l" rtl="0" eaLnBrk="1" fontAlgn="base" hangingPunct="1">
        <a:spcBef>
          <a:spcPct val="0"/>
        </a:spcBef>
        <a:spcAft>
          <a:spcPct val="0"/>
        </a:spcAft>
        <a:defRPr sz="4000">
          <a:solidFill>
            <a:schemeClr val="accent1"/>
          </a:solidFill>
          <a:latin typeface="Arial" charset="0"/>
        </a:defRPr>
      </a:lvl8pPr>
      <a:lvl9pPr marL="1828800" algn="l" rtl="0" eaLnBrk="1" fontAlgn="base" hangingPunct="1">
        <a:spcBef>
          <a:spcPct val="0"/>
        </a:spcBef>
        <a:spcAft>
          <a:spcPct val="0"/>
        </a:spcAft>
        <a:defRPr sz="4000">
          <a:solidFill>
            <a:schemeClr val="accent1"/>
          </a:solidFill>
          <a:latin typeface="Arial" charset="0"/>
        </a:defRPr>
      </a:lvl9pPr>
    </p:titleStyle>
    <p:bodyStyle>
      <a:lvl1pPr marL="342900" indent="-342900" algn="l" rtl="0" eaLnBrk="1" fontAlgn="base" hangingPunct="1">
        <a:spcBef>
          <a:spcPct val="20000"/>
        </a:spcBef>
        <a:spcAft>
          <a:spcPct val="0"/>
        </a:spcAft>
        <a:buFont typeface="Arial" pitchFamily="34" charset="0"/>
        <a:buChar char="•"/>
        <a:defRPr sz="2400" baseline="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Wingdings" pitchFamily="2" charset="2"/>
        <a:buChar char="Ø"/>
        <a:defRPr sz="2000" baseline="0">
          <a:solidFill>
            <a:schemeClr val="tx1"/>
          </a:solidFill>
          <a:latin typeface="+mn-lt"/>
        </a:defRPr>
      </a:lvl2pPr>
      <a:lvl3pPr marL="1143000" indent="-228600" algn="l" rtl="0" eaLnBrk="1" fontAlgn="base" hangingPunct="1">
        <a:spcBef>
          <a:spcPct val="20000"/>
        </a:spcBef>
        <a:spcAft>
          <a:spcPct val="0"/>
        </a:spcAft>
        <a:buFont typeface="Arial" pitchFamily="34" charset="0"/>
        <a:buChar char="•"/>
        <a:defRPr sz="2200" baseline="0">
          <a:solidFill>
            <a:schemeClr val="tx1"/>
          </a:solidFill>
          <a:latin typeface="+mn-lt"/>
        </a:defRPr>
      </a:lvl3pPr>
      <a:lvl4pPr marL="1600200" indent="-228600" algn="l" rtl="0" eaLnBrk="1" fontAlgn="base" hangingPunct="1">
        <a:spcBef>
          <a:spcPct val="20000"/>
        </a:spcBef>
        <a:spcAft>
          <a:spcPct val="0"/>
        </a:spcAft>
        <a:buSzPct val="60000"/>
        <a:buFont typeface="Wingdings 2" pitchFamily="18" charset="2"/>
        <a:buChar char=""/>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bg1">
                <a:gamma/>
                <a:tint val="39216"/>
                <a:invGamma/>
              </a:schemeClr>
            </a:gs>
          </a:gsLst>
          <a:lin ang="5400000" scaled="1"/>
        </a:gradFill>
        <a:effectLst/>
      </p:bgPr>
    </p:bg>
    <p:spTree>
      <p:nvGrpSpPr>
        <p:cNvPr id="1" name=""/>
        <p:cNvGrpSpPr/>
        <p:nvPr/>
      </p:nvGrpSpPr>
      <p:grpSpPr>
        <a:xfrm>
          <a:off x="0" y="0"/>
          <a:ext cx="0" cy="0"/>
          <a:chOff x="0" y="0"/>
          <a:chExt cx="0" cy="0"/>
        </a:xfrm>
      </p:grpSpPr>
      <p:sp>
        <p:nvSpPr>
          <p:cNvPr id="17" name="Rectangle 3"/>
          <p:cNvSpPr>
            <a:spLocks noGrp="1" noChangeArrowheads="1"/>
          </p:cNvSpPr>
          <p:nvPr>
            <p:ph type="body" idx="1"/>
          </p:nvPr>
        </p:nvSpPr>
        <p:spPr bwMode="auto">
          <a:xfrm>
            <a:off x="981075" y="1062038"/>
            <a:ext cx="74549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0" name="Picture 7"/>
          <p:cNvPicPr>
            <a:picLocks noChangeAspect="1" noChangeArrowheads="1"/>
          </p:cNvPicPr>
          <p:nvPr userDrawn="1"/>
        </p:nvPicPr>
        <p:blipFill>
          <a:blip r:embed="rId2">
            <a:duotone>
              <a:prstClr val="black"/>
              <a:schemeClr val="accent1">
                <a:tint val="45000"/>
                <a:satMod val="400000"/>
              </a:schemeClr>
            </a:duotone>
            <a:extLst>
              <a:ext uri="{BEBA8EAE-BF5A-486C-A8C5-ECC9F3942E4B}">
                <a14:imgProps xmlns:a14="http://schemas.microsoft.com/office/drawing/2010/main">
                  <a14:imgLayer r:embed="rId3">
                    <a14:imgEffect>
                      <a14:sharpenSoften amount="100000"/>
                    </a14:imgEffect>
                    <a14:imgEffect>
                      <a14:colorTemperature colorTemp="11200"/>
                    </a14:imgEffect>
                    <a14:imgEffect>
                      <a14:brightnessContrast bright="22000" contrast="78000"/>
                    </a14:imgEffect>
                  </a14:imgLayer>
                </a14:imgProps>
              </a:ext>
              <a:ext uri="{28A0092B-C50C-407E-A947-70E740481C1C}">
                <a14:useLocalDpi xmlns:a14="http://schemas.microsoft.com/office/drawing/2010/main" val="0"/>
              </a:ext>
            </a:extLst>
          </a:blip>
          <a:srcRect/>
          <a:stretch>
            <a:fillRect/>
          </a:stretch>
        </p:blipFill>
        <p:spPr bwMode="auto">
          <a:xfrm>
            <a:off x="0" y="0"/>
            <a:ext cx="9144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21" name="Picture 8"/>
          <p:cNvPicPr>
            <a:picLocks noChangeAspect="1" noChangeArrowheads="1"/>
          </p:cNvPicPr>
          <p:nvPr userDrawn="1"/>
        </p:nvPicPr>
        <p:blipFill>
          <a:blip r:embed="rId4">
            <a:duotone>
              <a:prstClr val="black"/>
              <a:schemeClr val="accent1">
                <a:tint val="45000"/>
                <a:satMod val="400000"/>
              </a:schemeClr>
            </a:duotone>
            <a:extLst>
              <a:ext uri="{BEBA8EAE-BF5A-486C-A8C5-ECC9F3942E4B}">
                <a14:imgProps xmlns:a14="http://schemas.microsoft.com/office/drawing/2010/main">
                  <a14:imgLayer r:embed="rId3">
                    <a14:imgEffect>
                      <a14:sharpenSoften amount="-50000"/>
                    </a14:imgEffect>
                    <a14:imgEffect>
                      <a14:brightnessContrast bright="22000" contrast="78000"/>
                    </a14:imgEffect>
                  </a14:imgLayer>
                </a14:imgProps>
              </a:ext>
              <a:ext uri="{28A0092B-C50C-407E-A947-70E740481C1C}">
                <a14:useLocalDpi xmlns:a14="http://schemas.microsoft.com/office/drawing/2010/main" val="0"/>
              </a:ext>
            </a:extLst>
          </a:blip>
          <a:srcRect/>
          <a:stretch>
            <a:fillRect/>
          </a:stretch>
        </p:blipFill>
        <p:spPr bwMode="auto">
          <a:xfrm>
            <a:off x="0" y="655638"/>
            <a:ext cx="9144000" cy="109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24" name="Picture 30" descr="dhhs logo white"/>
          <p:cNvPicPr>
            <a:picLocks noChangeAspect="1" noChangeArrowheads="1"/>
          </p:cNvPicPr>
          <p:nvPr userDrawn="1"/>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rcRect l="17332" t="12076" r="17108" b="13544"/>
          <a:stretch>
            <a:fillRect/>
          </a:stretch>
        </p:blipFill>
        <p:spPr bwMode="auto">
          <a:xfrm>
            <a:off x="112713" y="0"/>
            <a:ext cx="781050"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Rectangle 34"/>
          <p:cNvSpPr>
            <a:spLocks noChangeArrowheads="1"/>
          </p:cNvSpPr>
          <p:nvPr userDrawn="1"/>
        </p:nvSpPr>
        <p:spPr bwMode="auto">
          <a:xfrm>
            <a:off x="211138" y="6446838"/>
            <a:ext cx="869950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sz="1000" b="0" dirty="0"/>
              <a:t>							</a:t>
            </a:r>
          </a:p>
        </p:txBody>
      </p:sp>
      <p:sp>
        <p:nvSpPr>
          <p:cNvPr id="26" name="Rectangle 7"/>
          <p:cNvSpPr>
            <a:spLocks noChangeArrowheads="1"/>
          </p:cNvSpPr>
          <p:nvPr userDrawn="1"/>
        </p:nvSpPr>
        <p:spPr bwMode="auto">
          <a:xfrm>
            <a:off x="7915275" y="6494463"/>
            <a:ext cx="1100138"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sz="1200" b="0" dirty="0"/>
              <a:t>Slide </a:t>
            </a:r>
            <a:fld id="{E05C87BC-B416-43C5-BFF7-80926ACB468D}" type="slidenum">
              <a:rPr lang="en-US" sz="1200" b="0"/>
              <a:pPr algn="r"/>
              <a:t>‹#›</a:t>
            </a:fld>
            <a:endParaRPr lang="en-US" dirty="0"/>
          </a:p>
        </p:txBody>
      </p:sp>
    </p:spTree>
    <p:extLst>
      <p:ext uri="{BB962C8B-B14F-4D97-AF65-F5344CB8AC3E}">
        <p14:creationId xmlns:p14="http://schemas.microsoft.com/office/powerpoint/2010/main" val="2034158506"/>
      </p:ext>
    </p:extLst>
  </p:cSld>
  <p:clrMap bg1="lt1" tx1="dk1" bg2="lt2" tx2="dk2" accent1="accent1" accent2="accent2" accent3="accent3" accent4="accent4" accent5="accent5" accent6="accent6" hlink="hlink" folHlink="folHlink"/>
  <p:timing>
    <p:tnLst>
      <p:par>
        <p:cTn id="1" dur="indefinite" restart="never" nodeType="tmRoot"/>
      </p:par>
    </p:tnLst>
  </p:timing>
  <p:hf hdr="0" ftr="0" dt="0"/>
  <p:txStyles>
    <p:titleStyle>
      <a:lvl1pPr algn="l" rtl="0" eaLnBrk="1" fontAlgn="base" hangingPunct="1">
        <a:spcBef>
          <a:spcPct val="0"/>
        </a:spcBef>
        <a:spcAft>
          <a:spcPct val="0"/>
        </a:spcAft>
        <a:defRPr sz="4000">
          <a:solidFill>
            <a:schemeClr val="accent1"/>
          </a:solidFill>
          <a:latin typeface="+mj-lt"/>
          <a:ea typeface="+mj-ea"/>
          <a:cs typeface="+mj-cs"/>
        </a:defRPr>
      </a:lvl1pPr>
      <a:lvl2pPr algn="l" rtl="0" eaLnBrk="1" fontAlgn="base" hangingPunct="1">
        <a:spcBef>
          <a:spcPct val="0"/>
        </a:spcBef>
        <a:spcAft>
          <a:spcPct val="0"/>
        </a:spcAft>
        <a:defRPr sz="4000">
          <a:solidFill>
            <a:schemeClr val="accent1"/>
          </a:solidFill>
          <a:latin typeface="Arial" charset="0"/>
        </a:defRPr>
      </a:lvl2pPr>
      <a:lvl3pPr algn="l" rtl="0" eaLnBrk="1" fontAlgn="base" hangingPunct="1">
        <a:spcBef>
          <a:spcPct val="0"/>
        </a:spcBef>
        <a:spcAft>
          <a:spcPct val="0"/>
        </a:spcAft>
        <a:defRPr sz="4000">
          <a:solidFill>
            <a:schemeClr val="accent1"/>
          </a:solidFill>
          <a:latin typeface="Arial" charset="0"/>
        </a:defRPr>
      </a:lvl3pPr>
      <a:lvl4pPr algn="l" rtl="0" eaLnBrk="1" fontAlgn="base" hangingPunct="1">
        <a:spcBef>
          <a:spcPct val="0"/>
        </a:spcBef>
        <a:spcAft>
          <a:spcPct val="0"/>
        </a:spcAft>
        <a:defRPr sz="4000">
          <a:solidFill>
            <a:schemeClr val="accent1"/>
          </a:solidFill>
          <a:latin typeface="Arial" charset="0"/>
        </a:defRPr>
      </a:lvl4pPr>
      <a:lvl5pPr algn="l" rtl="0" eaLnBrk="1" fontAlgn="base" hangingPunct="1">
        <a:spcBef>
          <a:spcPct val="0"/>
        </a:spcBef>
        <a:spcAft>
          <a:spcPct val="0"/>
        </a:spcAft>
        <a:defRPr sz="4000">
          <a:solidFill>
            <a:schemeClr val="accent1"/>
          </a:solidFill>
          <a:latin typeface="Arial" charset="0"/>
        </a:defRPr>
      </a:lvl5pPr>
      <a:lvl6pPr marL="457200" algn="l" rtl="0" eaLnBrk="1" fontAlgn="base" hangingPunct="1">
        <a:spcBef>
          <a:spcPct val="0"/>
        </a:spcBef>
        <a:spcAft>
          <a:spcPct val="0"/>
        </a:spcAft>
        <a:defRPr sz="4000">
          <a:solidFill>
            <a:schemeClr val="accent1"/>
          </a:solidFill>
          <a:latin typeface="Arial" charset="0"/>
        </a:defRPr>
      </a:lvl6pPr>
      <a:lvl7pPr marL="914400" algn="l" rtl="0" eaLnBrk="1" fontAlgn="base" hangingPunct="1">
        <a:spcBef>
          <a:spcPct val="0"/>
        </a:spcBef>
        <a:spcAft>
          <a:spcPct val="0"/>
        </a:spcAft>
        <a:defRPr sz="4000">
          <a:solidFill>
            <a:schemeClr val="accent1"/>
          </a:solidFill>
          <a:latin typeface="Arial" charset="0"/>
        </a:defRPr>
      </a:lvl7pPr>
      <a:lvl8pPr marL="1371600" algn="l" rtl="0" eaLnBrk="1" fontAlgn="base" hangingPunct="1">
        <a:spcBef>
          <a:spcPct val="0"/>
        </a:spcBef>
        <a:spcAft>
          <a:spcPct val="0"/>
        </a:spcAft>
        <a:defRPr sz="4000">
          <a:solidFill>
            <a:schemeClr val="accent1"/>
          </a:solidFill>
          <a:latin typeface="Arial" charset="0"/>
        </a:defRPr>
      </a:lvl8pPr>
      <a:lvl9pPr marL="1828800" algn="l" rtl="0" eaLnBrk="1" fontAlgn="base" hangingPunct="1">
        <a:spcBef>
          <a:spcPct val="0"/>
        </a:spcBef>
        <a:spcAft>
          <a:spcPct val="0"/>
        </a:spcAft>
        <a:defRPr sz="4000">
          <a:solidFill>
            <a:schemeClr val="accent1"/>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SzPct val="50000"/>
        <a:buFont typeface="Wingdings 2" pitchFamily="18" charset="2"/>
        <a:buChar char=""/>
        <a:defRPr sz="2800">
          <a:solidFill>
            <a:schemeClr val="tx1"/>
          </a:solidFill>
          <a:latin typeface="+mn-lt"/>
        </a:defRPr>
      </a:lvl2pPr>
      <a:lvl3pPr marL="1143000" indent="-228600" algn="l" rtl="0" eaLnBrk="1" fontAlgn="base" hangingPunct="1">
        <a:spcBef>
          <a:spcPct val="20000"/>
        </a:spcBef>
        <a:spcAft>
          <a:spcPct val="0"/>
        </a:spcAft>
        <a:buFont typeface="Wingdings" pitchFamily="2" charset="2"/>
        <a:buChar char="§"/>
        <a:defRPr sz="2400">
          <a:solidFill>
            <a:schemeClr val="tx1"/>
          </a:solidFill>
          <a:latin typeface="+mn-lt"/>
        </a:defRPr>
      </a:lvl3pPr>
      <a:lvl4pPr marL="1600200" indent="-228600" algn="l" rtl="0" eaLnBrk="1" fontAlgn="base" hangingPunct="1">
        <a:spcBef>
          <a:spcPct val="20000"/>
        </a:spcBef>
        <a:spcAft>
          <a:spcPct val="0"/>
        </a:spcAft>
        <a:buSzPct val="60000"/>
        <a:buFont typeface="Wingdings 2" pitchFamily="18" charset="2"/>
        <a:buChar char=""/>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8.wmf"/><Relationship Id="rId4" Type="http://schemas.openxmlformats.org/officeDocument/2006/relationships/oleObject" Target="../embeddings/Microsoft_PowerPoint_97-2003_Presentation1.ppt"/></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079"/>
          <p:cNvSpPr>
            <a:spLocks noChangeArrowheads="1"/>
          </p:cNvSpPr>
          <p:nvPr/>
        </p:nvSpPr>
        <p:spPr bwMode="auto">
          <a:xfrm>
            <a:off x="238125" y="1676400"/>
            <a:ext cx="8448675"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en-US" b="1" dirty="0">
              <a:latin typeface="Arial" charset="0"/>
            </a:endParaRPr>
          </a:p>
          <a:p>
            <a:pPr algn="ctr">
              <a:spcBef>
                <a:spcPts val="1800"/>
              </a:spcBef>
            </a:pPr>
            <a:r>
              <a:rPr lang="en-US" sz="2800" b="1" dirty="0" smtClean="0"/>
              <a:t>NC FAST Overview </a:t>
            </a:r>
          </a:p>
          <a:p>
            <a:pPr algn="ctr">
              <a:spcBef>
                <a:spcPts val="1800"/>
              </a:spcBef>
            </a:pPr>
            <a:r>
              <a:rPr lang="en-US" sz="2800" b="1" dirty="0" smtClean="0"/>
              <a:t>July 24, 2015</a:t>
            </a:r>
            <a:endParaRPr lang="en-US" sz="2800" b="1" dirty="0"/>
          </a:p>
        </p:txBody>
      </p:sp>
    </p:spTree>
    <p:extLst>
      <p:ext uri="{BB962C8B-B14F-4D97-AF65-F5344CB8AC3E}">
        <p14:creationId xmlns:p14="http://schemas.microsoft.com/office/powerpoint/2010/main" val="38857027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981075" y="96296"/>
            <a:ext cx="7477125" cy="457200"/>
          </a:xfrm>
          <a:prstGeom prst="rect">
            <a:avLst/>
          </a:prstGeom>
        </p:spPr>
        <p:txBody>
          <a:bodyPr/>
          <a:lstStyle>
            <a:lvl1pPr algn="l" rtl="0" eaLnBrk="1" fontAlgn="base" hangingPunct="1">
              <a:spcBef>
                <a:spcPct val="0"/>
              </a:spcBef>
              <a:spcAft>
                <a:spcPct val="0"/>
              </a:spcAft>
              <a:defRPr sz="4000">
                <a:solidFill>
                  <a:schemeClr val="bg1"/>
                </a:solidFill>
                <a:latin typeface="+mj-lt"/>
                <a:ea typeface="+mj-ea"/>
                <a:cs typeface="+mj-cs"/>
              </a:defRPr>
            </a:lvl1pPr>
            <a:lvl2pPr algn="l" rtl="0" eaLnBrk="1" fontAlgn="base" hangingPunct="1">
              <a:spcBef>
                <a:spcPct val="0"/>
              </a:spcBef>
              <a:spcAft>
                <a:spcPct val="0"/>
              </a:spcAft>
              <a:defRPr sz="4000">
                <a:solidFill>
                  <a:schemeClr val="accent1"/>
                </a:solidFill>
                <a:latin typeface="Arial" charset="0"/>
              </a:defRPr>
            </a:lvl2pPr>
            <a:lvl3pPr algn="l" rtl="0" eaLnBrk="1" fontAlgn="base" hangingPunct="1">
              <a:spcBef>
                <a:spcPct val="0"/>
              </a:spcBef>
              <a:spcAft>
                <a:spcPct val="0"/>
              </a:spcAft>
              <a:defRPr sz="4000">
                <a:solidFill>
                  <a:schemeClr val="accent1"/>
                </a:solidFill>
                <a:latin typeface="Arial" charset="0"/>
              </a:defRPr>
            </a:lvl3pPr>
            <a:lvl4pPr algn="l" rtl="0" eaLnBrk="1" fontAlgn="base" hangingPunct="1">
              <a:spcBef>
                <a:spcPct val="0"/>
              </a:spcBef>
              <a:spcAft>
                <a:spcPct val="0"/>
              </a:spcAft>
              <a:defRPr sz="4000">
                <a:solidFill>
                  <a:schemeClr val="accent1"/>
                </a:solidFill>
                <a:latin typeface="Arial" charset="0"/>
              </a:defRPr>
            </a:lvl4pPr>
            <a:lvl5pPr algn="l" rtl="0" eaLnBrk="1" fontAlgn="base" hangingPunct="1">
              <a:spcBef>
                <a:spcPct val="0"/>
              </a:spcBef>
              <a:spcAft>
                <a:spcPct val="0"/>
              </a:spcAft>
              <a:defRPr sz="4000">
                <a:solidFill>
                  <a:schemeClr val="accent1"/>
                </a:solidFill>
                <a:latin typeface="Arial" charset="0"/>
              </a:defRPr>
            </a:lvl5pPr>
            <a:lvl6pPr marL="457200" algn="l" rtl="0" eaLnBrk="1" fontAlgn="base" hangingPunct="1">
              <a:spcBef>
                <a:spcPct val="0"/>
              </a:spcBef>
              <a:spcAft>
                <a:spcPct val="0"/>
              </a:spcAft>
              <a:defRPr sz="4000">
                <a:solidFill>
                  <a:schemeClr val="accent1"/>
                </a:solidFill>
                <a:latin typeface="Arial" charset="0"/>
              </a:defRPr>
            </a:lvl6pPr>
            <a:lvl7pPr marL="914400" algn="l" rtl="0" eaLnBrk="1" fontAlgn="base" hangingPunct="1">
              <a:spcBef>
                <a:spcPct val="0"/>
              </a:spcBef>
              <a:spcAft>
                <a:spcPct val="0"/>
              </a:spcAft>
              <a:defRPr sz="4000">
                <a:solidFill>
                  <a:schemeClr val="accent1"/>
                </a:solidFill>
                <a:latin typeface="Arial" charset="0"/>
              </a:defRPr>
            </a:lvl7pPr>
            <a:lvl8pPr marL="1371600" algn="l" rtl="0" eaLnBrk="1" fontAlgn="base" hangingPunct="1">
              <a:spcBef>
                <a:spcPct val="0"/>
              </a:spcBef>
              <a:spcAft>
                <a:spcPct val="0"/>
              </a:spcAft>
              <a:defRPr sz="4000">
                <a:solidFill>
                  <a:schemeClr val="accent1"/>
                </a:solidFill>
                <a:latin typeface="Arial" charset="0"/>
              </a:defRPr>
            </a:lvl8pPr>
            <a:lvl9pPr marL="1828800" algn="l" rtl="0" eaLnBrk="1" fontAlgn="base" hangingPunct="1">
              <a:spcBef>
                <a:spcPct val="0"/>
              </a:spcBef>
              <a:spcAft>
                <a:spcPct val="0"/>
              </a:spcAft>
              <a:defRPr sz="4000">
                <a:solidFill>
                  <a:schemeClr val="accent1"/>
                </a:solidFill>
                <a:latin typeface="Arial" charset="0"/>
              </a:defRPr>
            </a:lvl9pPr>
          </a:lstStyle>
          <a:p>
            <a:r>
              <a:rPr lang="en-US" sz="2000" b="1" dirty="0" smtClean="0"/>
              <a:t>Initial Business Process Re-engineering (BPR)</a:t>
            </a:r>
          </a:p>
        </p:txBody>
      </p:sp>
      <p:sp>
        <p:nvSpPr>
          <p:cNvPr id="4" name="Rectangle 3"/>
          <p:cNvSpPr txBox="1">
            <a:spLocks noChangeArrowheads="1"/>
          </p:cNvSpPr>
          <p:nvPr/>
        </p:nvSpPr>
        <p:spPr>
          <a:xfrm>
            <a:off x="609600" y="990600"/>
            <a:ext cx="7620000" cy="609600"/>
          </a:xfrm>
          <a:prstGeom prst="rect">
            <a:avLst/>
          </a:prstGeom>
        </p:spPr>
        <p:txBody>
          <a:bodyPr/>
          <a:lstStyle>
            <a:lvl1pPr marL="342900" indent="-342900" algn="l" rtl="0" eaLnBrk="1" fontAlgn="base" hangingPunct="1">
              <a:spcBef>
                <a:spcPct val="20000"/>
              </a:spcBef>
              <a:spcAft>
                <a:spcPct val="0"/>
              </a:spcAft>
              <a:buFont typeface="Arial" pitchFamily="34" charset="0"/>
              <a:buChar char="•"/>
              <a:defRPr sz="2400" baseline="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Wingdings" pitchFamily="2" charset="2"/>
              <a:buChar char="Ø"/>
              <a:defRPr sz="2000" baseline="0">
                <a:solidFill>
                  <a:schemeClr val="tx1"/>
                </a:solidFill>
                <a:latin typeface="+mn-lt"/>
              </a:defRPr>
            </a:lvl2pPr>
            <a:lvl3pPr marL="1143000" indent="-228600" algn="l" rtl="0" eaLnBrk="1" fontAlgn="base" hangingPunct="1">
              <a:spcBef>
                <a:spcPct val="20000"/>
              </a:spcBef>
              <a:spcAft>
                <a:spcPct val="0"/>
              </a:spcAft>
              <a:buFont typeface="Arial" pitchFamily="34" charset="0"/>
              <a:buChar char="•"/>
              <a:defRPr sz="2200" baseline="0">
                <a:solidFill>
                  <a:schemeClr val="tx1"/>
                </a:solidFill>
                <a:latin typeface="+mn-lt"/>
              </a:defRPr>
            </a:lvl3pPr>
            <a:lvl4pPr marL="1600200" indent="-228600" algn="l" rtl="0" eaLnBrk="1" fontAlgn="base" hangingPunct="1">
              <a:spcBef>
                <a:spcPct val="20000"/>
              </a:spcBef>
              <a:spcAft>
                <a:spcPct val="0"/>
              </a:spcAft>
              <a:buSzPct val="60000"/>
              <a:buFont typeface="Wingdings 2" pitchFamily="18" charset="2"/>
              <a:buChar char=""/>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defRPr>
            </a:lvl9pPr>
          </a:lstStyle>
          <a:p>
            <a:pPr marL="0" indent="0">
              <a:spcBef>
                <a:spcPts val="2400"/>
              </a:spcBef>
              <a:buNone/>
              <a:defRPr/>
            </a:pPr>
            <a:r>
              <a:rPr lang="en-US" sz="2000" dirty="0" smtClean="0"/>
              <a:t>County staff participated in BPR and early quick hits.</a:t>
            </a:r>
            <a:endParaRPr lang="en-US" sz="2000" dirty="0"/>
          </a:p>
        </p:txBody>
      </p:sp>
      <p:graphicFrame>
        <p:nvGraphicFramePr>
          <p:cNvPr id="7" name="Table 6"/>
          <p:cNvGraphicFramePr>
            <a:graphicFrameLocks noGrp="1"/>
          </p:cNvGraphicFramePr>
          <p:nvPr>
            <p:extLst>
              <p:ext uri="{D42A27DB-BD31-4B8C-83A1-F6EECF244321}">
                <p14:modId xmlns:p14="http://schemas.microsoft.com/office/powerpoint/2010/main" val="3987104397"/>
              </p:ext>
            </p:extLst>
          </p:nvPr>
        </p:nvGraphicFramePr>
        <p:xfrm>
          <a:off x="718456" y="1600200"/>
          <a:ext cx="7739743" cy="4676536"/>
        </p:xfrm>
        <a:graphic>
          <a:graphicData uri="http://schemas.openxmlformats.org/drawingml/2006/table">
            <a:tbl>
              <a:tblPr>
                <a:tableStyleId>{5C22544A-7EE6-4342-B048-85BDC9FD1C3A}</a:tableStyleId>
              </a:tblPr>
              <a:tblGrid>
                <a:gridCol w="2329544"/>
                <a:gridCol w="5410199"/>
              </a:tblGrid>
              <a:tr h="316306">
                <a:tc>
                  <a:txBody>
                    <a:bodyPr/>
                    <a:lstStyle/>
                    <a:p>
                      <a:pPr algn="l" fontAlgn="t">
                        <a:spcBef>
                          <a:spcPts val="600"/>
                        </a:spcBef>
                      </a:pPr>
                      <a:r>
                        <a:rPr lang="en-US" sz="1000" u="none" strike="noStrike" dirty="0">
                          <a:effectLst/>
                        </a:rPr>
                        <a:t>Integration of best practices</a:t>
                      </a:r>
                      <a:endParaRPr lang="en-US" sz="1000" b="0" i="0" u="none" strike="noStrike" dirty="0">
                        <a:effectLst/>
                        <a:latin typeface="Arial"/>
                      </a:endParaRPr>
                    </a:p>
                  </a:txBody>
                  <a:tcPr marL="9303" marR="9303" marT="9303" marB="0"/>
                </a:tc>
                <a:tc>
                  <a:txBody>
                    <a:bodyPr/>
                    <a:lstStyle/>
                    <a:p>
                      <a:pPr algn="l" fontAlgn="t">
                        <a:spcBef>
                          <a:spcPts val="600"/>
                        </a:spcBef>
                      </a:pPr>
                      <a:r>
                        <a:rPr lang="en-US" sz="1000" u="none" strike="noStrike" dirty="0">
                          <a:effectLst/>
                        </a:rPr>
                        <a:t>Two page description of how the concepts viewed during the best practices study were incorporated into the reengineered business process</a:t>
                      </a:r>
                      <a:r>
                        <a:rPr lang="en-US" sz="1000" u="none" strike="noStrike" dirty="0" smtClean="0">
                          <a:effectLst/>
                        </a:rPr>
                        <a:t>.</a:t>
                      </a:r>
                      <a:endParaRPr lang="en-US" sz="1000" b="0" i="0" u="none" strike="noStrike" dirty="0" smtClean="0">
                        <a:effectLst/>
                        <a:latin typeface="Arial"/>
                      </a:endParaRPr>
                    </a:p>
                    <a:p>
                      <a:pPr algn="l" fontAlgn="t">
                        <a:spcBef>
                          <a:spcPts val="600"/>
                        </a:spcBef>
                      </a:pPr>
                      <a:endParaRPr lang="en-US" sz="1000" u="none" strike="noStrike" dirty="0" smtClean="0">
                        <a:effectLst/>
                      </a:endParaRPr>
                    </a:p>
                  </a:txBody>
                  <a:tcPr marL="9303" marR="9303" marT="9303" marB="0"/>
                </a:tc>
              </a:tr>
              <a:tr h="158153">
                <a:tc>
                  <a:txBody>
                    <a:bodyPr/>
                    <a:lstStyle/>
                    <a:p>
                      <a:pPr algn="l" fontAlgn="t">
                        <a:spcBef>
                          <a:spcPts val="600"/>
                        </a:spcBef>
                      </a:pPr>
                      <a:r>
                        <a:rPr lang="en-US" sz="1000" u="none" strike="noStrike" dirty="0">
                          <a:effectLst/>
                        </a:rPr>
                        <a:t>Procedural recommendations</a:t>
                      </a:r>
                      <a:endParaRPr lang="en-US" sz="1000" b="0" i="0" u="none" strike="noStrike" dirty="0">
                        <a:effectLst/>
                        <a:latin typeface="Arial"/>
                      </a:endParaRPr>
                    </a:p>
                  </a:txBody>
                  <a:tcPr marL="9303" marR="9303" marT="9303" marB="0"/>
                </a:tc>
                <a:tc>
                  <a:txBody>
                    <a:bodyPr/>
                    <a:lstStyle/>
                    <a:p>
                      <a:pPr algn="l" fontAlgn="t">
                        <a:spcBef>
                          <a:spcPts val="600"/>
                        </a:spcBef>
                      </a:pPr>
                      <a:r>
                        <a:rPr lang="en-US" sz="1000" u="none" strike="noStrike" dirty="0">
                          <a:effectLst/>
                        </a:rPr>
                        <a:t>Proposed changes to business manuals to support BPR recommendations</a:t>
                      </a:r>
                      <a:r>
                        <a:rPr lang="en-US" sz="1000" u="none" strike="noStrike" dirty="0" smtClean="0">
                          <a:effectLst/>
                        </a:rPr>
                        <a:t>.</a:t>
                      </a:r>
                    </a:p>
                    <a:p>
                      <a:pPr algn="l" fontAlgn="t">
                        <a:spcBef>
                          <a:spcPts val="600"/>
                        </a:spcBef>
                      </a:pPr>
                      <a:endParaRPr lang="en-US" sz="1000" b="0" i="0" u="none" strike="noStrike" dirty="0">
                        <a:effectLst/>
                        <a:latin typeface="Arial"/>
                      </a:endParaRPr>
                    </a:p>
                  </a:txBody>
                  <a:tcPr marL="9303" marR="9303" marT="9303" marB="0"/>
                </a:tc>
              </a:tr>
              <a:tr h="158153">
                <a:tc>
                  <a:txBody>
                    <a:bodyPr/>
                    <a:lstStyle/>
                    <a:p>
                      <a:pPr algn="l" fontAlgn="t">
                        <a:spcBef>
                          <a:spcPts val="600"/>
                        </a:spcBef>
                      </a:pPr>
                      <a:r>
                        <a:rPr lang="en-US" sz="1000" u="none" strike="noStrike" dirty="0">
                          <a:effectLst/>
                        </a:rPr>
                        <a:t>High-level Implementation plan</a:t>
                      </a:r>
                      <a:endParaRPr lang="en-US" sz="1000" b="0" i="0" u="none" strike="noStrike" dirty="0">
                        <a:effectLst/>
                        <a:latin typeface="Arial"/>
                      </a:endParaRPr>
                    </a:p>
                  </a:txBody>
                  <a:tcPr marL="9303" marR="9303" marT="9303" marB="0"/>
                </a:tc>
                <a:tc>
                  <a:txBody>
                    <a:bodyPr/>
                    <a:lstStyle/>
                    <a:p>
                      <a:pPr algn="l" fontAlgn="t">
                        <a:spcBef>
                          <a:spcPts val="600"/>
                        </a:spcBef>
                      </a:pPr>
                      <a:r>
                        <a:rPr lang="en-US" sz="1000" u="none" strike="noStrike" dirty="0">
                          <a:effectLst/>
                        </a:rPr>
                        <a:t>Gantt chart that identifies projects that could support BPR recommendations</a:t>
                      </a:r>
                      <a:r>
                        <a:rPr lang="en-US" sz="1000" u="none" strike="noStrike" dirty="0" smtClean="0">
                          <a:effectLst/>
                        </a:rPr>
                        <a:t>.</a:t>
                      </a:r>
                    </a:p>
                    <a:p>
                      <a:pPr algn="l" fontAlgn="t">
                        <a:spcBef>
                          <a:spcPts val="600"/>
                        </a:spcBef>
                      </a:pPr>
                      <a:endParaRPr lang="en-US" sz="1000" b="0" i="0" u="none" strike="noStrike" dirty="0">
                        <a:effectLst/>
                        <a:latin typeface="Arial"/>
                      </a:endParaRPr>
                    </a:p>
                  </a:txBody>
                  <a:tcPr marL="9303" marR="9303" marT="9303" marB="0"/>
                </a:tc>
              </a:tr>
              <a:tr h="158153">
                <a:tc>
                  <a:txBody>
                    <a:bodyPr/>
                    <a:lstStyle/>
                    <a:p>
                      <a:pPr algn="l" fontAlgn="t">
                        <a:spcBef>
                          <a:spcPts val="600"/>
                        </a:spcBef>
                      </a:pPr>
                      <a:r>
                        <a:rPr lang="en-US" sz="1000" u="none" strike="noStrike" dirty="0">
                          <a:effectLst/>
                        </a:rPr>
                        <a:t>Communications plan</a:t>
                      </a:r>
                      <a:endParaRPr lang="en-US" sz="1000" b="0" i="0" u="none" strike="noStrike" dirty="0">
                        <a:effectLst/>
                        <a:latin typeface="Arial"/>
                      </a:endParaRPr>
                    </a:p>
                  </a:txBody>
                  <a:tcPr marL="9303" marR="9303" marT="9303" marB="0"/>
                </a:tc>
                <a:tc>
                  <a:txBody>
                    <a:bodyPr/>
                    <a:lstStyle/>
                    <a:p>
                      <a:pPr algn="l" fontAlgn="t">
                        <a:spcBef>
                          <a:spcPts val="600"/>
                        </a:spcBef>
                      </a:pPr>
                      <a:r>
                        <a:rPr lang="en-US" sz="1000" u="none" strike="noStrike" dirty="0">
                          <a:effectLst/>
                        </a:rPr>
                        <a:t>Identifies strategies for obtaining and maintaining stakeholder support during and after BPR</a:t>
                      </a:r>
                      <a:r>
                        <a:rPr lang="en-US" sz="1000" u="none" strike="noStrike" dirty="0" smtClean="0">
                          <a:effectLst/>
                        </a:rPr>
                        <a:t>.</a:t>
                      </a:r>
                    </a:p>
                    <a:p>
                      <a:pPr algn="l" fontAlgn="t">
                        <a:spcBef>
                          <a:spcPts val="600"/>
                        </a:spcBef>
                      </a:pPr>
                      <a:endParaRPr lang="en-US" sz="1000" b="0" i="0" u="none" strike="noStrike" dirty="0">
                        <a:effectLst/>
                        <a:latin typeface="Arial"/>
                      </a:endParaRPr>
                    </a:p>
                  </a:txBody>
                  <a:tcPr marL="9303" marR="9303" marT="9303" marB="0"/>
                </a:tc>
              </a:tr>
              <a:tr h="158153">
                <a:tc>
                  <a:txBody>
                    <a:bodyPr/>
                    <a:lstStyle/>
                    <a:p>
                      <a:pPr algn="l" fontAlgn="t">
                        <a:spcBef>
                          <a:spcPts val="600"/>
                        </a:spcBef>
                      </a:pPr>
                      <a:r>
                        <a:rPr lang="en-US" sz="1000" u="none" strike="noStrike" dirty="0">
                          <a:effectLst/>
                        </a:rPr>
                        <a:t>Training plans</a:t>
                      </a:r>
                      <a:endParaRPr lang="en-US" sz="1000" b="0" i="0" u="none" strike="noStrike" dirty="0">
                        <a:effectLst/>
                        <a:latin typeface="Arial"/>
                      </a:endParaRPr>
                    </a:p>
                  </a:txBody>
                  <a:tcPr marL="9303" marR="9303" marT="9303" marB="0"/>
                </a:tc>
                <a:tc>
                  <a:txBody>
                    <a:bodyPr/>
                    <a:lstStyle/>
                    <a:p>
                      <a:pPr algn="l" fontAlgn="t">
                        <a:spcBef>
                          <a:spcPts val="600"/>
                        </a:spcBef>
                      </a:pPr>
                      <a:r>
                        <a:rPr lang="en-US" sz="1000" u="none" strike="noStrike" dirty="0">
                          <a:effectLst/>
                        </a:rPr>
                        <a:t>Identifies training concepts that could support implementation of the BPR recommendations</a:t>
                      </a:r>
                      <a:r>
                        <a:rPr lang="en-US" sz="1000" u="none" strike="noStrike" dirty="0" smtClean="0">
                          <a:effectLst/>
                        </a:rPr>
                        <a:t>.</a:t>
                      </a:r>
                    </a:p>
                    <a:p>
                      <a:pPr algn="l" fontAlgn="t">
                        <a:spcBef>
                          <a:spcPts val="600"/>
                        </a:spcBef>
                      </a:pPr>
                      <a:endParaRPr lang="en-US" sz="1000" b="0" i="0" u="none" strike="noStrike" dirty="0">
                        <a:effectLst/>
                        <a:latin typeface="Arial"/>
                      </a:endParaRPr>
                    </a:p>
                  </a:txBody>
                  <a:tcPr marL="9303" marR="9303" marT="9303" marB="0"/>
                </a:tc>
              </a:tr>
              <a:tr h="316306">
                <a:tc>
                  <a:txBody>
                    <a:bodyPr/>
                    <a:lstStyle/>
                    <a:p>
                      <a:pPr algn="l" fontAlgn="t">
                        <a:spcBef>
                          <a:spcPts val="600"/>
                        </a:spcBef>
                      </a:pPr>
                      <a:r>
                        <a:rPr lang="en-US" sz="1000" u="none" strike="noStrike" dirty="0">
                          <a:effectLst/>
                        </a:rPr>
                        <a:t>High-level change </a:t>
                      </a:r>
                      <a:r>
                        <a:rPr lang="en-US" sz="1000" u="none" strike="noStrike" dirty="0" smtClean="0">
                          <a:effectLst/>
                        </a:rPr>
                        <a:t>definition</a:t>
                      </a:r>
                      <a:br>
                        <a:rPr lang="en-US" sz="1000" u="none" strike="noStrike" dirty="0" smtClean="0">
                          <a:effectLst/>
                        </a:rPr>
                      </a:br>
                      <a:r>
                        <a:rPr lang="en-US" sz="1000" u="none" strike="noStrike" dirty="0" smtClean="0">
                          <a:effectLst/>
                        </a:rPr>
                        <a:t>for out-of-scope </a:t>
                      </a:r>
                      <a:r>
                        <a:rPr lang="en-US" sz="1000" u="none" strike="noStrike" dirty="0">
                          <a:effectLst/>
                        </a:rPr>
                        <a:t>areas</a:t>
                      </a:r>
                      <a:endParaRPr lang="en-US" sz="1000" b="0" i="0" u="none" strike="noStrike" dirty="0">
                        <a:effectLst/>
                        <a:latin typeface="Arial"/>
                      </a:endParaRPr>
                    </a:p>
                  </a:txBody>
                  <a:tcPr marL="9303" marR="9303" marT="9303" marB="0"/>
                </a:tc>
                <a:tc>
                  <a:txBody>
                    <a:bodyPr/>
                    <a:lstStyle/>
                    <a:p>
                      <a:pPr algn="l" fontAlgn="t">
                        <a:spcBef>
                          <a:spcPts val="600"/>
                        </a:spcBef>
                      </a:pPr>
                      <a:r>
                        <a:rPr lang="en-US" sz="1000" u="none" strike="noStrike" dirty="0">
                          <a:effectLst/>
                        </a:rPr>
                        <a:t>Bulleted list of ancillary needs to complement the BPR recommendations.</a:t>
                      </a:r>
                      <a:endParaRPr lang="en-US" sz="1000" b="0" i="0" u="none" strike="noStrike" dirty="0">
                        <a:effectLst/>
                        <a:latin typeface="Arial"/>
                      </a:endParaRPr>
                    </a:p>
                  </a:txBody>
                  <a:tcPr marL="9303" marR="9303" marT="9303" marB="0"/>
                </a:tc>
              </a:tr>
              <a:tr h="316306">
                <a:tc>
                  <a:txBody>
                    <a:bodyPr/>
                    <a:lstStyle/>
                    <a:p>
                      <a:pPr algn="l" fontAlgn="t">
                        <a:spcBef>
                          <a:spcPts val="600"/>
                        </a:spcBef>
                      </a:pPr>
                      <a:r>
                        <a:rPr lang="en-US" sz="1000" u="none" strike="noStrike" dirty="0">
                          <a:effectLst/>
                        </a:rPr>
                        <a:t>High level IT plan</a:t>
                      </a:r>
                      <a:endParaRPr lang="en-US" sz="1000" b="0" i="0" u="none" strike="noStrike" dirty="0">
                        <a:effectLst/>
                        <a:latin typeface="Arial"/>
                      </a:endParaRPr>
                    </a:p>
                  </a:txBody>
                  <a:tcPr marL="9303" marR="9303" marT="9303" marB="0"/>
                </a:tc>
                <a:tc>
                  <a:txBody>
                    <a:bodyPr/>
                    <a:lstStyle/>
                    <a:p>
                      <a:pPr algn="l" fontAlgn="t">
                        <a:spcBef>
                          <a:spcPts val="600"/>
                        </a:spcBef>
                      </a:pPr>
                      <a:r>
                        <a:rPr lang="en-US" sz="1000" u="none" strike="noStrike" dirty="0">
                          <a:effectLst/>
                        </a:rPr>
                        <a:t>Description of the potential IT projects that could support the reengineered process</a:t>
                      </a:r>
                      <a:r>
                        <a:rPr lang="en-US" sz="1000" u="none" strike="noStrike" dirty="0" smtClean="0">
                          <a:effectLst/>
                        </a:rPr>
                        <a:t>.</a:t>
                      </a:r>
                    </a:p>
                    <a:p>
                      <a:pPr algn="l" fontAlgn="t">
                        <a:spcBef>
                          <a:spcPts val="600"/>
                        </a:spcBef>
                      </a:pPr>
                      <a:endParaRPr lang="en-US" sz="1000" b="0" i="0" u="none" strike="noStrike" dirty="0">
                        <a:effectLst/>
                        <a:latin typeface="Arial"/>
                      </a:endParaRPr>
                    </a:p>
                  </a:txBody>
                  <a:tcPr marL="9303" marR="9303" marT="9303" marB="0"/>
                </a:tc>
              </a:tr>
              <a:tr h="316306">
                <a:tc>
                  <a:txBody>
                    <a:bodyPr/>
                    <a:lstStyle/>
                    <a:p>
                      <a:pPr algn="l" fontAlgn="t">
                        <a:spcBef>
                          <a:spcPts val="600"/>
                        </a:spcBef>
                      </a:pPr>
                      <a:r>
                        <a:rPr lang="en-US" sz="1000" u="none" strike="noStrike" dirty="0">
                          <a:effectLst/>
                        </a:rPr>
                        <a:t>Quick hit project recommendations</a:t>
                      </a:r>
                      <a:endParaRPr lang="en-US" sz="1000" b="0" i="0" u="none" strike="noStrike" dirty="0">
                        <a:effectLst/>
                        <a:latin typeface="Arial"/>
                      </a:endParaRPr>
                    </a:p>
                  </a:txBody>
                  <a:tcPr marL="9303" marR="9303" marT="9303" marB="0"/>
                </a:tc>
                <a:tc>
                  <a:txBody>
                    <a:bodyPr/>
                    <a:lstStyle/>
                    <a:p>
                      <a:pPr algn="l" fontAlgn="t">
                        <a:spcBef>
                          <a:spcPts val="600"/>
                        </a:spcBef>
                      </a:pPr>
                      <a:r>
                        <a:rPr lang="en-US" sz="1000" u="none" strike="noStrike" dirty="0">
                          <a:effectLst/>
                        </a:rPr>
                        <a:t>PowerPoint presentation of identified quick hit business projects </a:t>
                      </a:r>
                      <a:r>
                        <a:rPr lang="en-US" sz="1000" u="none" strike="noStrike" dirty="0" smtClean="0">
                          <a:effectLst/>
                        </a:rPr>
                        <a:t>.</a:t>
                      </a:r>
                    </a:p>
                    <a:p>
                      <a:pPr algn="l" fontAlgn="t">
                        <a:spcBef>
                          <a:spcPts val="600"/>
                        </a:spcBef>
                      </a:pPr>
                      <a:endParaRPr lang="en-US" sz="1000" b="0" i="0" u="none" strike="noStrike" dirty="0">
                        <a:effectLst/>
                        <a:latin typeface="Arial"/>
                      </a:endParaRPr>
                    </a:p>
                  </a:txBody>
                  <a:tcPr marL="9303" marR="9303" marT="9303" marB="0"/>
                </a:tc>
              </a:tr>
              <a:tr h="316306">
                <a:tc>
                  <a:txBody>
                    <a:bodyPr/>
                    <a:lstStyle/>
                    <a:p>
                      <a:pPr algn="l" fontAlgn="t">
                        <a:spcBef>
                          <a:spcPts val="600"/>
                        </a:spcBef>
                      </a:pPr>
                      <a:r>
                        <a:rPr lang="en-US" sz="1000" u="none" strike="noStrike" dirty="0">
                          <a:effectLst/>
                        </a:rPr>
                        <a:t>Identification of metrics</a:t>
                      </a:r>
                      <a:endParaRPr lang="en-US" sz="1000" b="0" i="0" u="none" strike="noStrike" dirty="0">
                        <a:effectLst/>
                        <a:latin typeface="Arial"/>
                      </a:endParaRPr>
                    </a:p>
                  </a:txBody>
                  <a:tcPr marL="9303" marR="9303" marT="9303" marB="0"/>
                </a:tc>
                <a:tc>
                  <a:txBody>
                    <a:bodyPr/>
                    <a:lstStyle/>
                    <a:p>
                      <a:pPr algn="l" fontAlgn="t">
                        <a:spcBef>
                          <a:spcPts val="600"/>
                        </a:spcBef>
                      </a:pPr>
                      <a:r>
                        <a:rPr lang="en-US" sz="1000" u="none" strike="noStrike" dirty="0">
                          <a:effectLst/>
                        </a:rPr>
                        <a:t>Identifies metrics and measurements of cost shift that could result from implementation of BPR recommendations that reflects an increase in the value-added activities</a:t>
                      </a:r>
                      <a:r>
                        <a:rPr lang="en-US" sz="1000" u="none" strike="noStrike" dirty="0" smtClean="0">
                          <a:effectLst/>
                        </a:rPr>
                        <a:t>.</a:t>
                      </a:r>
                    </a:p>
                    <a:p>
                      <a:pPr algn="l" fontAlgn="t">
                        <a:spcBef>
                          <a:spcPts val="600"/>
                        </a:spcBef>
                      </a:pPr>
                      <a:endParaRPr lang="en-US" sz="1000" b="0" i="0" u="none" strike="noStrike" dirty="0">
                        <a:effectLst/>
                        <a:latin typeface="Arial"/>
                      </a:endParaRPr>
                    </a:p>
                  </a:txBody>
                  <a:tcPr marL="9303" marR="9303" marT="9303" marB="0"/>
                </a:tc>
              </a:tr>
              <a:tr h="158153">
                <a:tc>
                  <a:txBody>
                    <a:bodyPr/>
                    <a:lstStyle/>
                    <a:p>
                      <a:pPr algn="l" fontAlgn="t">
                        <a:spcBef>
                          <a:spcPts val="600"/>
                        </a:spcBef>
                      </a:pPr>
                      <a:r>
                        <a:rPr lang="en-US" sz="1000" u="none" strike="noStrike" dirty="0">
                          <a:effectLst/>
                        </a:rPr>
                        <a:t> 'As is' process model</a:t>
                      </a:r>
                      <a:endParaRPr lang="en-US" sz="1000" b="0" i="0" u="none" strike="noStrike" dirty="0">
                        <a:effectLst/>
                        <a:latin typeface="Arial"/>
                      </a:endParaRPr>
                    </a:p>
                  </a:txBody>
                  <a:tcPr marL="9303" marR="9303" marT="9303" marB="0"/>
                </a:tc>
                <a:tc>
                  <a:txBody>
                    <a:bodyPr/>
                    <a:lstStyle/>
                    <a:p>
                      <a:pPr algn="l" fontAlgn="t">
                        <a:spcBef>
                          <a:spcPts val="600"/>
                        </a:spcBef>
                      </a:pPr>
                      <a:r>
                        <a:rPr lang="en-US" sz="1000" u="none" strike="noStrike" dirty="0" smtClean="0">
                          <a:effectLst/>
                        </a:rPr>
                        <a:t>Flowchart </a:t>
                      </a:r>
                      <a:r>
                        <a:rPr lang="en-US" sz="1000" u="none" strike="noStrike" dirty="0">
                          <a:effectLst/>
                        </a:rPr>
                        <a:t>of current business process at local social services offices</a:t>
                      </a:r>
                      <a:r>
                        <a:rPr lang="en-US" sz="1000" u="none" strike="noStrike" dirty="0" smtClean="0">
                          <a:effectLst/>
                        </a:rPr>
                        <a:t>.</a:t>
                      </a:r>
                    </a:p>
                    <a:p>
                      <a:pPr algn="l" fontAlgn="t">
                        <a:spcBef>
                          <a:spcPts val="600"/>
                        </a:spcBef>
                      </a:pPr>
                      <a:endParaRPr lang="en-US" sz="1000" b="0" i="0" u="none" strike="noStrike" dirty="0">
                        <a:effectLst/>
                        <a:latin typeface="Arial"/>
                      </a:endParaRPr>
                    </a:p>
                  </a:txBody>
                  <a:tcPr marL="9303" marR="9303" marT="9303" marB="0"/>
                </a:tc>
              </a:tr>
              <a:tr h="316306">
                <a:tc>
                  <a:txBody>
                    <a:bodyPr/>
                    <a:lstStyle/>
                    <a:p>
                      <a:pPr algn="l" fontAlgn="t">
                        <a:spcBef>
                          <a:spcPts val="600"/>
                        </a:spcBef>
                      </a:pPr>
                      <a:r>
                        <a:rPr lang="en-US" sz="1000" u="none" strike="noStrike" dirty="0">
                          <a:effectLst/>
                        </a:rPr>
                        <a:t>Stakeholder findings</a:t>
                      </a:r>
                      <a:endParaRPr lang="en-US" sz="1000" b="0" i="0" u="none" strike="noStrike" dirty="0">
                        <a:effectLst/>
                        <a:latin typeface="Arial"/>
                      </a:endParaRPr>
                    </a:p>
                  </a:txBody>
                  <a:tcPr marL="9303" marR="9303" marT="9303" marB="0"/>
                </a:tc>
                <a:tc>
                  <a:txBody>
                    <a:bodyPr/>
                    <a:lstStyle/>
                    <a:p>
                      <a:pPr algn="l" fontAlgn="t">
                        <a:spcBef>
                          <a:spcPts val="600"/>
                        </a:spcBef>
                      </a:pPr>
                      <a:r>
                        <a:rPr lang="en-US" sz="1000" u="none" strike="noStrike" dirty="0">
                          <a:effectLst/>
                        </a:rPr>
                        <a:t>PowerPoint presentation reflecting stakeholder agreement with and comments on the BPR recommendations</a:t>
                      </a:r>
                      <a:r>
                        <a:rPr lang="en-US" sz="1000" u="none" strike="noStrike" dirty="0" smtClean="0">
                          <a:effectLst/>
                        </a:rPr>
                        <a:t>.</a:t>
                      </a:r>
                    </a:p>
                    <a:p>
                      <a:pPr algn="l" fontAlgn="t">
                        <a:spcBef>
                          <a:spcPts val="600"/>
                        </a:spcBef>
                      </a:pPr>
                      <a:endParaRPr lang="en-US" sz="1000" b="0" i="0" u="none" strike="noStrike" dirty="0">
                        <a:effectLst/>
                        <a:latin typeface="Arial"/>
                      </a:endParaRPr>
                    </a:p>
                  </a:txBody>
                  <a:tcPr marL="9303" marR="9303" marT="9303" marB="0"/>
                </a:tc>
              </a:tr>
            </a:tbl>
          </a:graphicData>
        </a:graphic>
      </p:graphicFrame>
    </p:spTree>
    <p:extLst>
      <p:ext uri="{BB962C8B-B14F-4D97-AF65-F5344CB8AC3E}">
        <p14:creationId xmlns:p14="http://schemas.microsoft.com/office/powerpoint/2010/main" val="2502595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849374335"/>
              </p:ext>
            </p:extLst>
          </p:nvPr>
        </p:nvGraphicFramePr>
        <p:xfrm>
          <a:off x="2634173" y="1345905"/>
          <a:ext cx="6433627" cy="4826295"/>
        </p:xfrm>
        <a:graphic>
          <a:graphicData uri="http://schemas.openxmlformats.org/presentationml/2006/ole">
            <mc:AlternateContent xmlns:mc="http://schemas.openxmlformats.org/markup-compatibility/2006">
              <mc:Choice xmlns:v="urn:schemas-microsoft-com:vml" Requires="v">
                <p:oleObj spid="_x0000_s8474" name="Presentation" r:id="rId4" imgW="4562856" imgH="3422904" progId="PowerPoint.Show.8">
                  <p:embed/>
                </p:oleObj>
              </mc:Choice>
              <mc:Fallback>
                <p:oleObj name="Presentation" r:id="rId4" imgW="4562856" imgH="3422904" progId="PowerPoint.Show.8">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34173" y="1345905"/>
                        <a:ext cx="6433627" cy="482629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2"/>
          <p:cNvSpPr txBox="1">
            <a:spLocks noChangeArrowheads="1"/>
          </p:cNvSpPr>
          <p:nvPr/>
        </p:nvSpPr>
        <p:spPr>
          <a:xfrm>
            <a:off x="981075" y="96296"/>
            <a:ext cx="7477125" cy="457200"/>
          </a:xfrm>
          <a:prstGeom prst="rect">
            <a:avLst/>
          </a:prstGeom>
        </p:spPr>
        <p:txBody>
          <a:bodyPr/>
          <a:lstStyle>
            <a:lvl1pPr algn="l" rtl="0" eaLnBrk="1" fontAlgn="base" hangingPunct="1">
              <a:spcBef>
                <a:spcPct val="0"/>
              </a:spcBef>
              <a:spcAft>
                <a:spcPct val="0"/>
              </a:spcAft>
              <a:defRPr sz="4000">
                <a:solidFill>
                  <a:schemeClr val="bg1"/>
                </a:solidFill>
                <a:latin typeface="+mj-lt"/>
                <a:ea typeface="+mj-ea"/>
                <a:cs typeface="+mj-cs"/>
              </a:defRPr>
            </a:lvl1pPr>
            <a:lvl2pPr algn="l" rtl="0" eaLnBrk="1" fontAlgn="base" hangingPunct="1">
              <a:spcBef>
                <a:spcPct val="0"/>
              </a:spcBef>
              <a:spcAft>
                <a:spcPct val="0"/>
              </a:spcAft>
              <a:defRPr sz="4000">
                <a:solidFill>
                  <a:schemeClr val="accent1"/>
                </a:solidFill>
                <a:latin typeface="Arial" charset="0"/>
              </a:defRPr>
            </a:lvl2pPr>
            <a:lvl3pPr algn="l" rtl="0" eaLnBrk="1" fontAlgn="base" hangingPunct="1">
              <a:spcBef>
                <a:spcPct val="0"/>
              </a:spcBef>
              <a:spcAft>
                <a:spcPct val="0"/>
              </a:spcAft>
              <a:defRPr sz="4000">
                <a:solidFill>
                  <a:schemeClr val="accent1"/>
                </a:solidFill>
                <a:latin typeface="Arial" charset="0"/>
              </a:defRPr>
            </a:lvl3pPr>
            <a:lvl4pPr algn="l" rtl="0" eaLnBrk="1" fontAlgn="base" hangingPunct="1">
              <a:spcBef>
                <a:spcPct val="0"/>
              </a:spcBef>
              <a:spcAft>
                <a:spcPct val="0"/>
              </a:spcAft>
              <a:defRPr sz="4000">
                <a:solidFill>
                  <a:schemeClr val="accent1"/>
                </a:solidFill>
                <a:latin typeface="Arial" charset="0"/>
              </a:defRPr>
            </a:lvl4pPr>
            <a:lvl5pPr algn="l" rtl="0" eaLnBrk="1" fontAlgn="base" hangingPunct="1">
              <a:spcBef>
                <a:spcPct val="0"/>
              </a:spcBef>
              <a:spcAft>
                <a:spcPct val="0"/>
              </a:spcAft>
              <a:defRPr sz="4000">
                <a:solidFill>
                  <a:schemeClr val="accent1"/>
                </a:solidFill>
                <a:latin typeface="Arial" charset="0"/>
              </a:defRPr>
            </a:lvl5pPr>
            <a:lvl6pPr marL="457200" algn="l" rtl="0" eaLnBrk="1" fontAlgn="base" hangingPunct="1">
              <a:spcBef>
                <a:spcPct val="0"/>
              </a:spcBef>
              <a:spcAft>
                <a:spcPct val="0"/>
              </a:spcAft>
              <a:defRPr sz="4000">
                <a:solidFill>
                  <a:schemeClr val="accent1"/>
                </a:solidFill>
                <a:latin typeface="Arial" charset="0"/>
              </a:defRPr>
            </a:lvl6pPr>
            <a:lvl7pPr marL="914400" algn="l" rtl="0" eaLnBrk="1" fontAlgn="base" hangingPunct="1">
              <a:spcBef>
                <a:spcPct val="0"/>
              </a:spcBef>
              <a:spcAft>
                <a:spcPct val="0"/>
              </a:spcAft>
              <a:defRPr sz="4000">
                <a:solidFill>
                  <a:schemeClr val="accent1"/>
                </a:solidFill>
                <a:latin typeface="Arial" charset="0"/>
              </a:defRPr>
            </a:lvl7pPr>
            <a:lvl8pPr marL="1371600" algn="l" rtl="0" eaLnBrk="1" fontAlgn="base" hangingPunct="1">
              <a:spcBef>
                <a:spcPct val="0"/>
              </a:spcBef>
              <a:spcAft>
                <a:spcPct val="0"/>
              </a:spcAft>
              <a:defRPr sz="4000">
                <a:solidFill>
                  <a:schemeClr val="accent1"/>
                </a:solidFill>
                <a:latin typeface="Arial" charset="0"/>
              </a:defRPr>
            </a:lvl8pPr>
            <a:lvl9pPr marL="1828800" algn="l" rtl="0" eaLnBrk="1" fontAlgn="base" hangingPunct="1">
              <a:spcBef>
                <a:spcPct val="0"/>
              </a:spcBef>
              <a:spcAft>
                <a:spcPct val="0"/>
              </a:spcAft>
              <a:defRPr sz="4000">
                <a:solidFill>
                  <a:schemeClr val="accent1"/>
                </a:solidFill>
                <a:latin typeface="Arial" charset="0"/>
              </a:defRPr>
            </a:lvl9pPr>
          </a:lstStyle>
          <a:p>
            <a:r>
              <a:rPr lang="en-US" sz="2000" b="1" dirty="0" smtClean="0"/>
              <a:t>Initial Business Process Re-engineering (BPR)</a:t>
            </a:r>
          </a:p>
        </p:txBody>
      </p:sp>
      <p:sp>
        <p:nvSpPr>
          <p:cNvPr id="7" name="Rectangle 3"/>
          <p:cNvSpPr txBox="1">
            <a:spLocks noChangeArrowheads="1"/>
          </p:cNvSpPr>
          <p:nvPr/>
        </p:nvSpPr>
        <p:spPr>
          <a:xfrm>
            <a:off x="228600" y="990600"/>
            <a:ext cx="2362200" cy="5562600"/>
          </a:xfrm>
          <a:prstGeom prst="rect">
            <a:avLst/>
          </a:prstGeom>
        </p:spPr>
        <p:txBody>
          <a:bodyPr/>
          <a:lstStyle>
            <a:lvl1pPr marL="342900" indent="-342900" algn="l" rtl="0" eaLnBrk="1" fontAlgn="base" hangingPunct="1">
              <a:spcBef>
                <a:spcPct val="20000"/>
              </a:spcBef>
              <a:spcAft>
                <a:spcPct val="0"/>
              </a:spcAft>
              <a:buFont typeface="Arial" pitchFamily="34" charset="0"/>
              <a:buChar char="•"/>
              <a:defRPr sz="2400" baseline="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Wingdings" pitchFamily="2" charset="2"/>
              <a:buChar char="Ø"/>
              <a:defRPr sz="2000" baseline="0">
                <a:solidFill>
                  <a:schemeClr val="tx1"/>
                </a:solidFill>
                <a:latin typeface="+mn-lt"/>
              </a:defRPr>
            </a:lvl2pPr>
            <a:lvl3pPr marL="1143000" indent="-228600" algn="l" rtl="0" eaLnBrk="1" fontAlgn="base" hangingPunct="1">
              <a:spcBef>
                <a:spcPct val="20000"/>
              </a:spcBef>
              <a:spcAft>
                <a:spcPct val="0"/>
              </a:spcAft>
              <a:buFont typeface="Arial" pitchFamily="34" charset="0"/>
              <a:buChar char="•"/>
              <a:defRPr sz="2200" baseline="0">
                <a:solidFill>
                  <a:schemeClr val="tx1"/>
                </a:solidFill>
                <a:latin typeface="+mn-lt"/>
              </a:defRPr>
            </a:lvl3pPr>
            <a:lvl4pPr marL="1600200" indent="-228600" algn="l" rtl="0" eaLnBrk="1" fontAlgn="base" hangingPunct="1">
              <a:spcBef>
                <a:spcPct val="20000"/>
              </a:spcBef>
              <a:spcAft>
                <a:spcPct val="0"/>
              </a:spcAft>
              <a:buSzPct val="60000"/>
              <a:buFont typeface="Wingdings 2" pitchFamily="18" charset="2"/>
              <a:buChar char=""/>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defRPr>
            </a:lvl9pPr>
          </a:lstStyle>
          <a:p>
            <a:pPr marL="0" indent="0">
              <a:spcBef>
                <a:spcPts val="2400"/>
              </a:spcBef>
              <a:buNone/>
              <a:defRPr/>
            </a:pPr>
            <a:r>
              <a:rPr lang="en-US" sz="1400" dirty="0"/>
              <a:t>A Client Relationship Management (CRM) framework </a:t>
            </a:r>
            <a:r>
              <a:rPr lang="en-US" sz="1400" dirty="0" smtClean="0"/>
              <a:t>was adopted</a:t>
            </a:r>
            <a:br>
              <a:rPr lang="en-US" sz="1400" dirty="0" smtClean="0"/>
            </a:br>
            <a:r>
              <a:rPr lang="en-US" sz="1400" dirty="0" smtClean="0"/>
              <a:t>to </a:t>
            </a:r>
            <a:r>
              <a:rPr lang="en-US" sz="1400" dirty="0"/>
              <a:t>implement the DHHS reengineered service delivery process.  This CRM approach is client-centric and designed to provide the functionality required, including </a:t>
            </a:r>
            <a:r>
              <a:rPr lang="en-US" sz="1400" dirty="0" smtClean="0"/>
              <a:t>integration </a:t>
            </a:r>
            <a:r>
              <a:rPr lang="en-US" sz="1400" dirty="0"/>
              <a:t>of:</a:t>
            </a:r>
          </a:p>
          <a:p>
            <a:pPr marL="174625" indent="-174625">
              <a:spcBef>
                <a:spcPts val="1200"/>
              </a:spcBef>
              <a:defRPr/>
            </a:pPr>
            <a:r>
              <a:rPr lang="en-US" sz="1400" dirty="0" smtClean="0"/>
              <a:t>Channels </a:t>
            </a:r>
            <a:r>
              <a:rPr lang="en-US" sz="1400" dirty="0"/>
              <a:t>through which clients access </a:t>
            </a:r>
            <a:r>
              <a:rPr lang="en-US" sz="1400" dirty="0" smtClean="0"/>
              <a:t>services.</a:t>
            </a:r>
            <a:endParaRPr lang="en-US" sz="1400" dirty="0"/>
          </a:p>
          <a:p>
            <a:pPr marL="174625" indent="-174625">
              <a:spcBef>
                <a:spcPts val="1200"/>
              </a:spcBef>
              <a:defRPr/>
            </a:pPr>
            <a:r>
              <a:rPr lang="en-US" sz="1400" dirty="0" smtClean="0"/>
              <a:t>Applications </a:t>
            </a:r>
            <a:r>
              <a:rPr lang="en-US" sz="1400" dirty="0"/>
              <a:t>that enable caseworkers to manage service </a:t>
            </a:r>
            <a:r>
              <a:rPr lang="en-US" sz="1400" dirty="0" smtClean="0"/>
              <a:t>provision.</a:t>
            </a:r>
            <a:endParaRPr lang="en-US" sz="1400" dirty="0"/>
          </a:p>
          <a:p>
            <a:pPr marL="174625" indent="-174625">
              <a:spcBef>
                <a:spcPts val="1200"/>
              </a:spcBef>
              <a:defRPr/>
            </a:pPr>
            <a:r>
              <a:rPr lang="en-US" sz="1400" dirty="0" smtClean="0"/>
              <a:t>Interaction </a:t>
            </a:r>
            <a:r>
              <a:rPr lang="en-US" sz="1400" dirty="0"/>
              <a:t>with legacy systems and other infrastructure capabilities such as data mining and warehousing of client and service provider information</a:t>
            </a:r>
            <a:r>
              <a:rPr lang="en-US" sz="1400" dirty="0" smtClean="0"/>
              <a:t>.</a:t>
            </a:r>
            <a:endParaRPr lang="en-US" sz="1400" dirty="0"/>
          </a:p>
        </p:txBody>
      </p:sp>
    </p:spTree>
    <p:extLst>
      <p:ext uri="{BB962C8B-B14F-4D97-AF65-F5344CB8AC3E}">
        <p14:creationId xmlns:p14="http://schemas.microsoft.com/office/powerpoint/2010/main" val="1699543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 calcmode="lin" valueType="num">
                                      <p:cBhvr additive="base">
                                        <p:cTn id="1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981075" y="96296"/>
            <a:ext cx="7477125" cy="457200"/>
          </a:xfrm>
          <a:prstGeom prst="rect">
            <a:avLst/>
          </a:prstGeom>
        </p:spPr>
        <p:txBody>
          <a:bodyPr/>
          <a:lstStyle>
            <a:lvl1pPr algn="l" rtl="0" eaLnBrk="1" fontAlgn="base" hangingPunct="1">
              <a:spcBef>
                <a:spcPct val="0"/>
              </a:spcBef>
              <a:spcAft>
                <a:spcPct val="0"/>
              </a:spcAft>
              <a:defRPr sz="4000">
                <a:solidFill>
                  <a:schemeClr val="bg1"/>
                </a:solidFill>
                <a:latin typeface="+mj-lt"/>
                <a:ea typeface="+mj-ea"/>
                <a:cs typeface="+mj-cs"/>
              </a:defRPr>
            </a:lvl1pPr>
            <a:lvl2pPr algn="l" rtl="0" eaLnBrk="1" fontAlgn="base" hangingPunct="1">
              <a:spcBef>
                <a:spcPct val="0"/>
              </a:spcBef>
              <a:spcAft>
                <a:spcPct val="0"/>
              </a:spcAft>
              <a:defRPr sz="4000">
                <a:solidFill>
                  <a:schemeClr val="accent1"/>
                </a:solidFill>
                <a:latin typeface="Arial" charset="0"/>
              </a:defRPr>
            </a:lvl2pPr>
            <a:lvl3pPr algn="l" rtl="0" eaLnBrk="1" fontAlgn="base" hangingPunct="1">
              <a:spcBef>
                <a:spcPct val="0"/>
              </a:spcBef>
              <a:spcAft>
                <a:spcPct val="0"/>
              </a:spcAft>
              <a:defRPr sz="4000">
                <a:solidFill>
                  <a:schemeClr val="accent1"/>
                </a:solidFill>
                <a:latin typeface="Arial" charset="0"/>
              </a:defRPr>
            </a:lvl3pPr>
            <a:lvl4pPr algn="l" rtl="0" eaLnBrk="1" fontAlgn="base" hangingPunct="1">
              <a:spcBef>
                <a:spcPct val="0"/>
              </a:spcBef>
              <a:spcAft>
                <a:spcPct val="0"/>
              </a:spcAft>
              <a:defRPr sz="4000">
                <a:solidFill>
                  <a:schemeClr val="accent1"/>
                </a:solidFill>
                <a:latin typeface="Arial" charset="0"/>
              </a:defRPr>
            </a:lvl4pPr>
            <a:lvl5pPr algn="l" rtl="0" eaLnBrk="1" fontAlgn="base" hangingPunct="1">
              <a:spcBef>
                <a:spcPct val="0"/>
              </a:spcBef>
              <a:spcAft>
                <a:spcPct val="0"/>
              </a:spcAft>
              <a:defRPr sz="4000">
                <a:solidFill>
                  <a:schemeClr val="accent1"/>
                </a:solidFill>
                <a:latin typeface="Arial" charset="0"/>
              </a:defRPr>
            </a:lvl5pPr>
            <a:lvl6pPr marL="457200" algn="l" rtl="0" eaLnBrk="1" fontAlgn="base" hangingPunct="1">
              <a:spcBef>
                <a:spcPct val="0"/>
              </a:spcBef>
              <a:spcAft>
                <a:spcPct val="0"/>
              </a:spcAft>
              <a:defRPr sz="4000">
                <a:solidFill>
                  <a:schemeClr val="accent1"/>
                </a:solidFill>
                <a:latin typeface="Arial" charset="0"/>
              </a:defRPr>
            </a:lvl6pPr>
            <a:lvl7pPr marL="914400" algn="l" rtl="0" eaLnBrk="1" fontAlgn="base" hangingPunct="1">
              <a:spcBef>
                <a:spcPct val="0"/>
              </a:spcBef>
              <a:spcAft>
                <a:spcPct val="0"/>
              </a:spcAft>
              <a:defRPr sz="4000">
                <a:solidFill>
                  <a:schemeClr val="accent1"/>
                </a:solidFill>
                <a:latin typeface="Arial" charset="0"/>
              </a:defRPr>
            </a:lvl7pPr>
            <a:lvl8pPr marL="1371600" algn="l" rtl="0" eaLnBrk="1" fontAlgn="base" hangingPunct="1">
              <a:spcBef>
                <a:spcPct val="0"/>
              </a:spcBef>
              <a:spcAft>
                <a:spcPct val="0"/>
              </a:spcAft>
              <a:defRPr sz="4000">
                <a:solidFill>
                  <a:schemeClr val="accent1"/>
                </a:solidFill>
                <a:latin typeface="Arial" charset="0"/>
              </a:defRPr>
            </a:lvl8pPr>
            <a:lvl9pPr marL="1828800" algn="l" rtl="0" eaLnBrk="1" fontAlgn="base" hangingPunct="1">
              <a:spcBef>
                <a:spcPct val="0"/>
              </a:spcBef>
              <a:spcAft>
                <a:spcPct val="0"/>
              </a:spcAft>
              <a:defRPr sz="4000">
                <a:solidFill>
                  <a:schemeClr val="accent1"/>
                </a:solidFill>
                <a:latin typeface="Arial" charset="0"/>
              </a:defRPr>
            </a:lvl9pPr>
          </a:lstStyle>
          <a:p>
            <a:r>
              <a:rPr lang="en-US" sz="2000" b="1" dirty="0" smtClean="0"/>
              <a:t>Implementation Advance Planning Document (IAPD)</a:t>
            </a:r>
          </a:p>
        </p:txBody>
      </p:sp>
      <p:sp>
        <p:nvSpPr>
          <p:cNvPr id="4" name="Rectangle 3"/>
          <p:cNvSpPr txBox="1">
            <a:spLocks noChangeArrowheads="1"/>
          </p:cNvSpPr>
          <p:nvPr/>
        </p:nvSpPr>
        <p:spPr>
          <a:xfrm>
            <a:off x="742950" y="2143124"/>
            <a:ext cx="7943850" cy="4333876"/>
          </a:xfrm>
          <a:prstGeom prst="rect">
            <a:avLst/>
          </a:prstGeom>
        </p:spPr>
        <p:txBody>
          <a:bodyPr/>
          <a:lstStyle>
            <a:lvl1pPr marL="342900" indent="-342900" algn="l" rtl="0" eaLnBrk="1" fontAlgn="base" hangingPunct="1">
              <a:spcBef>
                <a:spcPct val="20000"/>
              </a:spcBef>
              <a:spcAft>
                <a:spcPct val="0"/>
              </a:spcAft>
              <a:buFont typeface="Arial" pitchFamily="34" charset="0"/>
              <a:buChar char="•"/>
              <a:defRPr sz="2400" baseline="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Wingdings" pitchFamily="2" charset="2"/>
              <a:buChar char="Ø"/>
              <a:defRPr sz="2000" baseline="0">
                <a:solidFill>
                  <a:schemeClr val="tx1"/>
                </a:solidFill>
                <a:latin typeface="+mn-lt"/>
              </a:defRPr>
            </a:lvl2pPr>
            <a:lvl3pPr marL="1143000" indent="-228600" algn="l" rtl="0" eaLnBrk="1" fontAlgn="base" hangingPunct="1">
              <a:spcBef>
                <a:spcPct val="20000"/>
              </a:spcBef>
              <a:spcAft>
                <a:spcPct val="0"/>
              </a:spcAft>
              <a:buFont typeface="Arial" pitchFamily="34" charset="0"/>
              <a:buChar char="•"/>
              <a:defRPr sz="2200" baseline="0">
                <a:solidFill>
                  <a:schemeClr val="tx1"/>
                </a:solidFill>
                <a:latin typeface="+mn-lt"/>
              </a:defRPr>
            </a:lvl3pPr>
            <a:lvl4pPr marL="1600200" indent="-228600" algn="l" rtl="0" eaLnBrk="1" fontAlgn="base" hangingPunct="1">
              <a:spcBef>
                <a:spcPct val="20000"/>
              </a:spcBef>
              <a:spcAft>
                <a:spcPct val="0"/>
              </a:spcAft>
              <a:buSzPct val="60000"/>
              <a:buFont typeface="Wingdings 2" pitchFamily="18" charset="2"/>
              <a:buChar char=""/>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defRPr>
            </a:lvl9pPr>
          </a:lstStyle>
          <a:p>
            <a:pPr>
              <a:spcBef>
                <a:spcPts val="2400"/>
              </a:spcBef>
              <a:defRPr/>
            </a:pPr>
            <a:r>
              <a:rPr lang="en-US" sz="2000" b="1" dirty="0" smtClean="0"/>
              <a:t>Benefits of County Participation</a:t>
            </a:r>
          </a:p>
          <a:p>
            <a:pPr marL="347663" indent="0">
              <a:spcBef>
                <a:spcPts val="1800"/>
              </a:spcBef>
              <a:buNone/>
              <a:defRPr/>
            </a:pPr>
            <a:r>
              <a:rPr lang="en-US" sz="1200" i="1" dirty="0" smtClean="0"/>
              <a:t>NC DHHS’ proposed incremental implementation strategy includes an ongoing change management strategy to maintain the support of county officials and their representatives. They will have the opportunity to review the concept model and participate in defining requirements, and they will have time to reflect on the value of the innovation to their circumstances. As with the workforce, they will see regularly delivered, useful automated supports that let them respond more quickly and accurately to their constituents’ needs.</a:t>
            </a:r>
          </a:p>
          <a:p>
            <a:pPr>
              <a:spcBef>
                <a:spcPts val="2400"/>
              </a:spcBef>
              <a:defRPr/>
            </a:pPr>
            <a:r>
              <a:rPr lang="en-US" sz="2000" b="1" dirty="0" smtClean="0"/>
              <a:t>Approach</a:t>
            </a:r>
            <a:endParaRPr lang="en-US" sz="2000" b="1" dirty="0"/>
          </a:p>
          <a:p>
            <a:pPr marL="347663" indent="0">
              <a:spcBef>
                <a:spcPts val="1800"/>
              </a:spcBef>
              <a:buNone/>
              <a:defRPr/>
            </a:pPr>
            <a:r>
              <a:rPr lang="en-US" sz="1200" i="1" dirty="0" smtClean="0"/>
              <a:t>NC </a:t>
            </a:r>
            <a:r>
              <a:rPr lang="en-US" sz="1200" i="1" dirty="0"/>
              <a:t>DHHS used the following set of interdependent activities to conduct the feasibility study and alternatives analysis: </a:t>
            </a:r>
            <a:r>
              <a:rPr lang="en-US" sz="1200" i="1" dirty="0" smtClean="0"/>
              <a:t>(1) Review </a:t>
            </a:r>
            <a:r>
              <a:rPr lang="en-US" sz="1200" i="1" dirty="0"/>
              <a:t>of Requirements Definition Document (RDD</a:t>
            </a:r>
            <a:r>
              <a:rPr lang="en-US" sz="1200" i="1" dirty="0" smtClean="0"/>
              <a:t>); (2) Review </a:t>
            </a:r>
            <a:r>
              <a:rPr lang="en-US" sz="1200" i="1" dirty="0"/>
              <a:t>of “best practices” research completed during Business Process </a:t>
            </a:r>
            <a:r>
              <a:rPr lang="en-US" sz="1200" i="1" dirty="0" smtClean="0"/>
              <a:t>Re-engineering </a:t>
            </a:r>
            <a:r>
              <a:rPr lang="en-US" sz="1200" i="1" dirty="0"/>
              <a:t>(BPR) </a:t>
            </a:r>
            <a:r>
              <a:rPr lang="en-US" sz="1200" i="1" dirty="0" smtClean="0"/>
              <a:t>effort; (3) Identification </a:t>
            </a:r>
            <a:r>
              <a:rPr lang="en-US" sz="1200" i="1" dirty="0"/>
              <a:t>and analysis of potential transfer systems in the public </a:t>
            </a:r>
            <a:r>
              <a:rPr lang="en-US" sz="1200" i="1" dirty="0" smtClean="0"/>
              <a:t>sector; (4) Interviews</a:t>
            </a:r>
            <a:r>
              <a:rPr lang="en-US" sz="1200" i="1" dirty="0"/>
              <a:t>, focus groups, and work groups involving state and county human services managers and casework staff </a:t>
            </a:r>
            <a:r>
              <a:rPr lang="en-US" sz="1200" i="1" dirty="0" smtClean="0"/>
              <a:t>; (5) Focus </a:t>
            </a:r>
            <a:r>
              <a:rPr lang="en-US" sz="1200" i="1" dirty="0"/>
              <a:t>groups of clients served by county departments of social services</a:t>
            </a:r>
          </a:p>
          <a:p>
            <a:pPr marL="347663" indent="0">
              <a:spcBef>
                <a:spcPts val="2400"/>
              </a:spcBef>
              <a:buNone/>
              <a:defRPr/>
            </a:pPr>
            <a:endParaRPr lang="en-US" sz="1200" i="1" dirty="0" smtClean="0"/>
          </a:p>
          <a:p>
            <a:pPr marL="347663" indent="0">
              <a:spcBef>
                <a:spcPts val="2400"/>
              </a:spcBef>
              <a:buNone/>
              <a:defRPr/>
            </a:pPr>
            <a:endParaRPr lang="en-US" sz="1200" i="1" dirty="0"/>
          </a:p>
          <a:p>
            <a:pPr marL="347663" indent="0">
              <a:spcBef>
                <a:spcPts val="2400"/>
              </a:spcBef>
              <a:buNone/>
              <a:defRPr/>
            </a:pPr>
            <a:endParaRPr lang="en-US" sz="1200" i="1" dirty="0" smtClean="0"/>
          </a:p>
        </p:txBody>
      </p:sp>
      <p:sp>
        <p:nvSpPr>
          <p:cNvPr id="5" name="Rectangle 3"/>
          <p:cNvSpPr txBox="1">
            <a:spLocks noChangeArrowheads="1"/>
          </p:cNvSpPr>
          <p:nvPr/>
        </p:nvSpPr>
        <p:spPr>
          <a:xfrm>
            <a:off x="457200" y="1066800"/>
            <a:ext cx="8382000" cy="620486"/>
          </a:xfrm>
          <a:prstGeom prst="rect">
            <a:avLst/>
          </a:prstGeom>
        </p:spPr>
        <p:txBody>
          <a:bodyPr/>
          <a:lstStyle>
            <a:lvl1pPr marL="342900" indent="-342900" algn="l" rtl="0" eaLnBrk="1" fontAlgn="base" hangingPunct="1">
              <a:spcBef>
                <a:spcPct val="20000"/>
              </a:spcBef>
              <a:spcAft>
                <a:spcPct val="0"/>
              </a:spcAft>
              <a:buFont typeface="Arial" pitchFamily="34" charset="0"/>
              <a:buChar char="•"/>
              <a:defRPr sz="2400" baseline="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Wingdings" pitchFamily="2" charset="2"/>
              <a:buChar char="Ø"/>
              <a:defRPr sz="2000" baseline="0">
                <a:solidFill>
                  <a:schemeClr val="tx1"/>
                </a:solidFill>
                <a:latin typeface="+mn-lt"/>
              </a:defRPr>
            </a:lvl2pPr>
            <a:lvl3pPr marL="1143000" indent="-228600" algn="l" rtl="0" eaLnBrk="1" fontAlgn="base" hangingPunct="1">
              <a:spcBef>
                <a:spcPct val="20000"/>
              </a:spcBef>
              <a:spcAft>
                <a:spcPct val="0"/>
              </a:spcAft>
              <a:buFont typeface="Arial" pitchFamily="34" charset="0"/>
              <a:buChar char="•"/>
              <a:defRPr sz="2200" baseline="0">
                <a:solidFill>
                  <a:schemeClr val="tx1"/>
                </a:solidFill>
                <a:latin typeface="+mn-lt"/>
              </a:defRPr>
            </a:lvl3pPr>
            <a:lvl4pPr marL="1600200" indent="-228600" algn="l" rtl="0" eaLnBrk="1" fontAlgn="base" hangingPunct="1">
              <a:spcBef>
                <a:spcPct val="20000"/>
              </a:spcBef>
              <a:spcAft>
                <a:spcPct val="0"/>
              </a:spcAft>
              <a:buSzPct val="60000"/>
              <a:buFont typeface="Wingdings 2" pitchFamily="18" charset="2"/>
              <a:buChar char=""/>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defRPr>
            </a:lvl9pPr>
          </a:lstStyle>
          <a:p>
            <a:pPr marL="0" indent="0">
              <a:spcBef>
                <a:spcPts val="2400"/>
              </a:spcBef>
              <a:buNone/>
              <a:defRPr/>
            </a:pPr>
            <a:r>
              <a:rPr lang="en-US" sz="2000" dirty="0" smtClean="0"/>
              <a:t>The 2002 IAPD was written to include both county staff and state collaboration from the start:</a:t>
            </a:r>
          </a:p>
        </p:txBody>
      </p:sp>
    </p:spTree>
    <p:extLst>
      <p:ext uri="{BB962C8B-B14F-4D97-AF65-F5344CB8AC3E}">
        <p14:creationId xmlns:p14="http://schemas.microsoft.com/office/powerpoint/2010/main" val="3625541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 calcmode="lin" valueType="num">
                                      <p:cBhvr additive="base">
                                        <p:cTn id="1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anim calcmode="lin" valueType="num">
                                      <p:cBhvr additive="base">
                                        <p:cTn id="2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742950" y="1076324"/>
            <a:ext cx="8172450" cy="5629276"/>
          </a:xfrm>
          <a:prstGeom prst="rect">
            <a:avLst/>
          </a:prstGeom>
        </p:spPr>
        <p:txBody>
          <a:bodyPr/>
          <a:lstStyle>
            <a:lvl1pPr marL="342900" indent="-342900" algn="l" rtl="0" eaLnBrk="1" fontAlgn="base" hangingPunct="1">
              <a:spcBef>
                <a:spcPct val="20000"/>
              </a:spcBef>
              <a:spcAft>
                <a:spcPct val="0"/>
              </a:spcAft>
              <a:buFont typeface="Arial" pitchFamily="34" charset="0"/>
              <a:buChar char="•"/>
              <a:defRPr sz="2400" baseline="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Wingdings" pitchFamily="2" charset="2"/>
              <a:buChar char="Ø"/>
              <a:defRPr sz="2000" baseline="0">
                <a:solidFill>
                  <a:schemeClr val="tx1"/>
                </a:solidFill>
                <a:latin typeface="+mn-lt"/>
              </a:defRPr>
            </a:lvl2pPr>
            <a:lvl3pPr marL="1143000" indent="-228600" algn="l" rtl="0" eaLnBrk="1" fontAlgn="base" hangingPunct="1">
              <a:spcBef>
                <a:spcPct val="20000"/>
              </a:spcBef>
              <a:spcAft>
                <a:spcPct val="0"/>
              </a:spcAft>
              <a:buFont typeface="Arial" pitchFamily="34" charset="0"/>
              <a:buChar char="•"/>
              <a:defRPr sz="2200" baseline="0">
                <a:solidFill>
                  <a:schemeClr val="tx1"/>
                </a:solidFill>
                <a:latin typeface="+mn-lt"/>
              </a:defRPr>
            </a:lvl3pPr>
            <a:lvl4pPr marL="1600200" indent="-228600" algn="l" rtl="0" eaLnBrk="1" fontAlgn="base" hangingPunct="1">
              <a:spcBef>
                <a:spcPct val="20000"/>
              </a:spcBef>
              <a:spcAft>
                <a:spcPct val="0"/>
              </a:spcAft>
              <a:buSzPct val="60000"/>
              <a:buFont typeface="Wingdings 2" pitchFamily="18" charset="2"/>
              <a:buChar char=""/>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defRPr>
            </a:lvl9pPr>
          </a:lstStyle>
          <a:p>
            <a:pPr>
              <a:spcBef>
                <a:spcPts val="2400"/>
              </a:spcBef>
              <a:defRPr/>
            </a:pPr>
            <a:r>
              <a:rPr lang="en-US" sz="2000" b="1" dirty="0" smtClean="0"/>
              <a:t>Program </a:t>
            </a:r>
            <a:r>
              <a:rPr lang="en-US" sz="2000" b="1" dirty="0"/>
              <a:t>Governance Structure</a:t>
            </a:r>
          </a:p>
          <a:p>
            <a:pPr marL="347663" indent="0">
              <a:spcBef>
                <a:spcPts val="1800"/>
              </a:spcBef>
              <a:buNone/>
              <a:defRPr/>
            </a:pPr>
            <a:r>
              <a:rPr lang="en-US" sz="1200" i="1" dirty="0"/>
              <a:t>The EAC comprises senior NC DHHS and county-level leadership. A Program Review Team (PRT), comprising State and county experts from the in-scope program areas, provides advice and input to the NC FAST Advisors and Program Director, as do other standing advisory councils within the State. The North Carolina Information Resource Management Commission certifies individual projects within the Program. </a:t>
            </a:r>
          </a:p>
          <a:p>
            <a:pPr>
              <a:spcBef>
                <a:spcPts val="2400"/>
              </a:spcBef>
              <a:defRPr/>
            </a:pPr>
            <a:r>
              <a:rPr lang="en-US" sz="2000" b="1" dirty="0" smtClean="0"/>
              <a:t>Work Groups</a:t>
            </a:r>
            <a:endParaRPr lang="en-US" sz="2000" b="1" dirty="0"/>
          </a:p>
          <a:p>
            <a:pPr marL="347663" indent="0">
              <a:spcBef>
                <a:spcPts val="1800"/>
              </a:spcBef>
              <a:buNone/>
              <a:defRPr/>
            </a:pPr>
            <a:r>
              <a:rPr lang="en-US" sz="1200" i="1" dirty="0"/>
              <a:t>Expert state and county program staff and system users assist project teams by offering program-specific expertise in policies and procedures related to in-scope program areas, as well as insight into county management operations and the State’s existing automation systems and infrastructure. </a:t>
            </a:r>
          </a:p>
          <a:p>
            <a:pPr>
              <a:spcBef>
                <a:spcPts val="2400"/>
              </a:spcBef>
              <a:defRPr/>
            </a:pPr>
            <a:r>
              <a:rPr lang="en-US" sz="2000" b="1" dirty="0" smtClean="0"/>
              <a:t>Advisory Councils</a:t>
            </a:r>
          </a:p>
          <a:p>
            <a:pPr marL="347663" indent="0">
              <a:spcBef>
                <a:spcPts val="1800"/>
              </a:spcBef>
              <a:buNone/>
              <a:defRPr/>
            </a:pPr>
            <a:r>
              <a:rPr lang="en-US" sz="1200" i="1" dirty="0" smtClean="0"/>
              <a:t>Advisory councils, such as the NC Association of County Directors of Social Services (NCACDSS) and the Human Services Automation Policy and Planning (HAPP) Council have agreed to assist the NC FAST Program in the following ways: (1) Offering members’ assistance in developing and reviewing Program work products; (2) Providing feedback from stakeholder groups; (3) Serving as a forum for coordinating the NC FAST Program with other initiatives. </a:t>
            </a:r>
            <a:r>
              <a:rPr lang="en-US" sz="1200" dirty="0" smtClean="0"/>
              <a:t>The HAPP Council includes members from other stakeholders such as the NC Association of County Commissioners (NCACC).</a:t>
            </a:r>
          </a:p>
        </p:txBody>
      </p:sp>
      <p:sp>
        <p:nvSpPr>
          <p:cNvPr id="5" name="Rectangle 2"/>
          <p:cNvSpPr txBox="1">
            <a:spLocks noChangeArrowheads="1"/>
          </p:cNvSpPr>
          <p:nvPr/>
        </p:nvSpPr>
        <p:spPr>
          <a:xfrm>
            <a:off x="981075" y="96296"/>
            <a:ext cx="7477125" cy="457200"/>
          </a:xfrm>
          <a:prstGeom prst="rect">
            <a:avLst/>
          </a:prstGeom>
        </p:spPr>
        <p:txBody>
          <a:bodyPr/>
          <a:lstStyle>
            <a:lvl1pPr algn="l" rtl="0" eaLnBrk="1" fontAlgn="base" hangingPunct="1">
              <a:spcBef>
                <a:spcPct val="0"/>
              </a:spcBef>
              <a:spcAft>
                <a:spcPct val="0"/>
              </a:spcAft>
              <a:defRPr sz="4000">
                <a:solidFill>
                  <a:schemeClr val="bg1"/>
                </a:solidFill>
                <a:latin typeface="+mj-lt"/>
                <a:ea typeface="+mj-ea"/>
                <a:cs typeface="+mj-cs"/>
              </a:defRPr>
            </a:lvl1pPr>
            <a:lvl2pPr algn="l" rtl="0" eaLnBrk="1" fontAlgn="base" hangingPunct="1">
              <a:spcBef>
                <a:spcPct val="0"/>
              </a:spcBef>
              <a:spcAft>
                <a:spcPct val="0"/>
              </a:spcAft>
              <a:defRPr sz="4000">
                <a:solidFill>
                  <a:schemeClr val="accent1"/>
                </a:solidFill>
                <a:latin typeface="Arial" charset="0"/>
              </a:defRPr>
            </a:lvl2pPr>
            <a:lvl3pPr algn="l" rtl="0" eaLnBrk="1" fontAlgn="base" hangingPunct="1">
              <a:spcBef>
                <a:spcPct val="0"/>
              </a:spcBef>
              <a:spcAft>
                <a:spcPct val="0"/>
              </a:spcAft>
              <a:defRPr sz="4000">
                <a:solidFill>
                  <a:schemeClr val="accent1"/>
                </a:solidFill>
                <a:latin typeface="Arial" charset="0"/>
              </a:defRPr>
            </a:lvl3pPr>
            <a:lvl4pPr algn="l" rtl="0" eaLnBrk="1" fontAlgn="base" hangingPunct="1">
              <a:spcBef>
                <a:spcPct val="0"/>
              </a:spcBef>
              <a:spcAft>
                <a:spcPct val="0"/>
              </a:spcAft>
              <a:defRPr sz="4000">
                <a:solidFill>
                  <a:schemeClr val="accent1"/>
                </a:solidFill>
                <a:latin typeface="Arial" charset="0"/>
              </a:defRPr>
            </a:lvl4pPr>
            <a:lvl5pPr algn="l" rtl="0" eaLnBrk="1" fontAlgn="base" hangingPunct="1">
              <a:spcBef>
                <a:spcPct val="0"/>
              </a:spcBef>
              <a:spcAft>
                <a:spcPct val="0"/>
              </a:spcAft>
              <a:defRPr sz="4000">
                <a:solidFill>
                  <a:schemeClr val="accent1"/>
                </a:solidFill>
                <a:latin typeface="Arial" charset="0"/>
              </a:defRPr>
            </a:lvl5pPr>
            <a:lvl6pPr marL="457200" algn="l" rtl="0" eaLnBrk="1" fontAlgn="base" hangingPunct="1">
              <a:spcBef>
                <a:spcPct val="0"/>
              </a:spcBef>
              <a:spcAft>
                <a:spcPct val="0"/>
              </a:spcAft>
              <a:defRPr sz="4000">
                <a:solidFill>
                  <a:schemeClr val="accent1"/>
                </a:solidFill>
                <a:latin typeface="Arial" charset="0"/>
              </a:defRPr>
            </a:lvl6pPr>
            <a:lvl7pPr marL="914400" algn="l" rtl="0" eaLnBrk="1" fontAlgn="base" hangingPunct="1">
              <a:spcBef>
                <a:spcPct val="0"/>
              </a:spcBef>
              <a:spcAft>
                <a:spcPct val="0"/>
              </a:spcAft>
              <a:defRPr sz="4000">
                <a:solidFill>
                  <a:schemeClr val="accent1"/>
                </a:solidFill>
                <a:latin typeface="Arial" charset="0"/>
              </a:defRPr>
            </a:lvl7pPr>
            <a:lvl8pPr marL="1371600" algn="l" rtl="0" eaLnBrk="1" fontAlgn="base" hangingPunct="1">
              <a:spcBef>
                <a:spcPct val="0"/>
              </a:spcBef>
              <a:spcAft>
                <a:spcPct val="0"/>
              </a:spcAft>
              <a:defRPr sz="4000">
                <a:solidFill>
                  <a:schemeClr val="accent1"/>
                </a:solidFill>
                <a:latin typeface="Arial" charset="0"/>
              </a:defRPr>
            </a:lvl8pPr>
            <a:lvl9pPr marL="1828800" algn="l" rtl="0" eaLnBrk="1" fontAlgn="base" hangingPunct="1">
              <a:spcBef>
                <a:spcPct val="0"/>
              </a:spcBef>
              <a:spcAft>
                <a:spcPct val="0"/>
              </a:spcAft>
              <a:defRPr sz="4000">
                <a:solidFill>
                  <a:schemeClr val="accent1"/>
                </a:solidFill>
                <a:latin typeface="Arial" charset="0"/>
              </a:defRPr>
            </a:lvl9pPr>
          </a:lstStyle>
          <a:p>
            <a:r>
              <a:rPr lang="en-US" sz="2000" b="1" dirty="0" smtClean="0"/>
              <a:t>Implementation Advance Planning Document (IAPD)</a:t>
            </a:r>
          </a:p>
        </p:txBody>
      </p:sp>
    </p:spTree>
    <p:extLst>
      <p:ext uri="{BB962C8B-B14F-4D97-AF65-F5344CB8AC3E}">
        <p14:creationId xmlns:p14="http://schemas.microsoft.com/office/powerpoint/2010/main" val="3961516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 calcmode="lin" valueType="num">
                                      <p:cBhvr additive="base">
                                        <p:cTn id="1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 calcmode="lin" valueType="num">
                                      <p:cBhvr additive="base">
                                        <p:cTn id="2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 calcmode="lin" valueType="num">
                                      <p:cBhvr additive="base">
                                        <p:cTn id="2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981075" y="96296"/>
            <a:ext cx="7477125" cy="457200"/>
          </a:xfrm>
          <a:prstGeom prst="rect">
            <a:avLst/>
          </a:prstGeom>
        </p:spPr>
        <p:txBody>
          <a:bodyPr/>
          <a:lstStyle>
            <a:lvl1pPr algn="l" rtl="0" eaLnBrk="1" fontAlgn="base" hangingPunct="1">
              <a:spcBef>
                <a:spcPct val="0"/>
              </a:spcBef>
              <a:spcAft>
                <a:spcPct val="0"/>
              </a:spcAft>
              <a:defRPr sz="4000">
                <a:solidFill>
                  <a:schemeClr val="bg1"/>
                </a:solidFill>
                <a:latin typeface="+mj-lt"/>
                <a:ea typeface="+mj-ea"/>
                <a:cs typeface="+mj-cs"/>
              </a:defRPr>
            </a:lvl1pPr>
            <a:lvl2pPr algn="l" rtl="0" eaLnBrk="1" fontAlgn="base" hangingPunct="1">
              <a:spcBef>
                <a:spcPct val="0"/>
              </a:spcBef>
              <a:spcAft>
                <a:spcPct val="0"/>
              </a:spcAft>
              <a:defRPr sz="4000">
                <a:solidFill>
                  <a:schemeClr val="accent1"/>
                </a:solidFill>
                <a:latin typeface="Arial" charset="0"/>
              </a:defRPr>
            </a:lvl2pPr>
            <a:lvl3pPr algn="l" rtl="0" eaLnBrk="1" fontAlgn="base" hangingPunct="1">
              <a:spcBef>
                <a:spcPct val="0"/>
              </a:spcBef>
              <a:spcAft>
                <a:spcPct val="0"/>
              </a:spcAft>
              <a:defRPr sz="4000">
                <a:solidFill>
                  <a:schemeClr val="accent1"/>
                </a:solidFill>
                <a:latin typeface="Arial" charset="0"/>
              </a:defRPr>
            </a:lvl3pPr>
            <a:lvl4pPr algn="l" rtl="0" eaLnBrk="1" fontAlgn="base" hangingPunct="1">
              <a:spcBef>
                <a:spcPct val="0"/>
              </a:spcBef>
              <a:spcAft>
                <a:spcPct val="0"/>
              </a:spcAft>
              <a:defRPr sz="4000">
                <a:solidFill>
                  <a:schemeClr val="accent1"/>
                </a:solidFill>
                <a:latin typeface="Arial" charset="0"/>
              </a:defRPr>
            </a:lvl4pPr>
            <a:lvl5pPr algn="l" rtl="0" eaLnBrk="1" fontAlgn="base" hangingPunct="1">
              <a:spcBef>
                <a:spcPct val="0"/>
              </a:spcBef>
              <a:spcAft>
                <a:spcPct val="0"/>
              </a:spcAft>
              <a:defRPr sz="4000">
                <a:solidFill>
                  <a:schemeClr val="accent1"/>
                </a:solidFill>
                <a:latin typeface="Arial" charset="0"/>
              </a:defRPr>
            </a:lvl5pPr>
            <a:lvl6pPr marL="457200" algn="l" rtl="0" eaLnBrk="1" fontAlgn="base" hangingPunct="1">
              <a:spcBef>
                <a:spcPct val="0"/>
              </a:spcBef>
              <a:spcAft>
                <a:spcPct val="0"/>
              </a:spcAft>
              <a:defRPr sz="4000">
                <a:solidFill>
                  <a:schemeClr val="accent1"/>
                </a:solidFill>
                <a:latin typeface="Arial" charset="0"/>
              </a:defRPr>
            </a:lvl6pPr>
            <a:lvl7pPr marL="914400" algn="l" rtl="0" eaLnBrk="1" fontAlgn="base" hangingPunct="1">
              <a:spcBef>
                <a:spcPct val="0"/>
              </a:spcBef>
              <a:spcAft>
                <a:spcPct val="0"/>
              </a:spcAft>
              <a:defRPr sz="4000">
                <a:solidFill>
                  <a:schemeClr val="accent1"/>
                </a:solidFill>
                <a:latin typeface="Arial" charset="0"/>
              </a:defRPr>
            </a:lvl7pPr>
            <a:lvl8pPr marL="1371600" algn="l" rtl="0" eaLnBrk="1" fontAlgn="base" hangingPunct="1">
              <a:spcBef>
                <a:spcPct val="0"/>
              </a:spcBef>
              <a:spcAft>
                <a:spcPct val="0"/>
              </a:spcAft>
              <a:defRPr sz="4000">
                <a:solidFill>
                  <a:schemeClr val="accent1"/>
                </a:solidFill>
                <a:latin typeface="Arial" charset="0"/>
              </a:defRPr>
            </a:lvl8pPr>
            <a:lvl9pPr marL="1828800" algn="l" rtl="0" eaLnBrk="1" fontAlgn="base" hangingPunct="1">
              <a:spcBef>
                <a:spcPct val="0"/>
              </a:spcBef>
              <a:spcAft>
                <a:spcPct val="0"/>
              </a:spcAft>
              <a:defRPr sz="4000">
                <a:solidFill>
                  <a:schemeClr val="accent1"/>
                </a:solidFill>
                <a:latin typeface="Arial" charset="0"/>
              </a:defRPr>
            </a:lvl9pPr>
          </a:lstStyle>
          <a:p>
            <a:r>
              <a:rPr lang="en-US" sz="2000" b="1" dirty="0" smtClean="0"/>
              <a:t>Executive Advisory Committee (EAC)</a:t>
            </a:r>
          </a:p>
        </p:txBody>
      </p:sp>
      <p:sp>
        <p:nvSpPr>
          <p:cNvPr id="4" name="Rectangle 3"/>
          <p:cNvSpPr txBox="1">
            <a:spLocks noChangeArrowheads="1"/>
          </p:cNvSpPr>
          <p:nvPr/>
        </p:nvSpPr>
        <p:spPr>
          <a:xfrm>
            <a:off x="742950" y="1076324"/>
            <a:ext cx="8172450" cy="5476876"/>
          </a:xfrm>
          <a:prstGeom prst="rect">
            <a:avLst/>
          </a:prstGeom>
        </p:spPr>
        <p:txBody>
          <a:bodyPr/>
          <a:lstStyle>
            <a:lvl1pPr marL="342900" indent="-342900" algn="l" rtl="0" eaLnBrk="1" fontAlgn="base" hangingPunct="1">
              <a:spcBef>
                <a:spcPct val="20000"/>
              </a:spcBef>
              <a:spcAft>
                <a:spcPct val="0"/>
              </a:spcAft>
              <a:buFont typeface="Arial" pitchFamily="34" charset="0"/>
              <a:buChar char="•"/>
              <a:defRPr sz="2400" baseline="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Wingdings" pitchFamily="2" charset="2"/>
              <a:buChar char="Ø"/>
              <a:defRPr sz="2000" baseline="0">
                <a:solidFill>
                  <a:schemeClr val="tx1"/>
                </a:solidFill>
                <a:latin typeface="+mn-lt"/>
              </a:defRPr>
            </a:lvl2pPr>
            <a:lvl3pPr marL="1143000" indent="-228600" algn="l" rtl="0" eaLnBrk="1" fontAlgn="base" hangingPunct="1">
              <a:spcBef>
                <a:spcPct val="20000"/>
              </a:spcBef>
              <a:spcAft>
                <a:spcPct val="0"/>
              </a:spcAft>
              <a:buFont typeface="Arial" pitchFamily="34" charset="0"/>
              <a:buChar char="•"/>
              <a:defRPr sz="2200" baseline="0">
                <a:solidFill>
                  <a:schemeClr val="tx1"/>
                </a:solidFill>
                <a:latin typeface="+mn-lt"/>
              </a:defRPr>
            </a:lvl3pPr>
            <a:lvl4pPr marL="1600200" indent="-228600" algn="l" rtl="0" eaLnBrk="1" fontAlgn="base" hangingPunct="1">
              <a:spcBef>
                <a:spcPct val="20000"/>
              </a:spcBef>
              <a:spcAft>
                <a:spcPct val="0"/>
              </a:spcAft>
              <a:buSzPct val="60000"/>
              <a:buFont typeface="Wingdings 2" pitchFamily="18" charset="2"/>
              <a:buChar char=""/>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defRPr>
            </a:lvl9pPr>
          </a:lstStyle>
          <a:p>
            <a:pPr>
              <a:spcBef>
                <a:spcPts val="1200"/>
              </a:spcBef>
              <a:defRPr/>
            </a:pPr>
            <a:r>
              <a:rPr lang="en-US" sz="1600" dirty="0" smtClean="0"/>
              <a:t>Established </a:t>
            </a:r>
            <a:r>
              <a:rPr lang="en-US" sz="1600" dirty="0"/>
              <a:t>by DHHS Secretary Odom in 2003, and began meeting regularly following federal partner approval of the NC FAST project in 2003.</a:t>
            </a:r>
          </a:p>
          <a:p>
            <a:pPr>
              <a:spcBef>
                <a:spcPts val="1200"/>
              </a:spcBef>
              <a:defRPr/>
            </a:pPr>
            <a:r>
              <a:rPr lang="en-US" sz="1600" dirty="0" smtClean="0"/>
              <a:t>Ensures state and county stakeholder </a:t>
            </a:r>
            <a:r>
              <a:rPr lang="en-US" sz="1600" dirty="0"/>
              <a:t>communication and </a:t>
            </a:r>
            <a:r>
              <a:rPr lang="en-US" sz="1600" dirty="0" smtClean="0"/>
              <a:t>involvement and provides </a:t>
            </a:r>
            <a:r>
              <a:rPr lang="en-US" sz="1600" dirty="0"/>
              <a:t>overall strategic direction for the NC FAST Program</a:t>
            </a:r>
            <a:r>
              <a:rPr lang="en-US" sz="1600" dirty="0" smtClean="0"/>
              <a:t>.</a:t>
            </a:r>
          </a:p>
          <a:p>
            <a:pPr>
              <a:spcBef>
                <a:spcPts val="1200"/>
              </a:spcBef>
              <a:defRPr/>
            </a:pPr>
            <a:r>
              <a:rPr lang="en-US" sz="1600" dirty="0" smtClean="0"/>
              <a:t>Reviews </a:t>
            </a:r>
            <a:r>
              <a:rPr lang="en-US" sz="1600" dirty="0"/>
              <a:t>program progress, staffing and expenditures; facilitates identification and development of program benefits; and provides issue resolution and risk mitigation</a:t>
            </a:r>
            <a:r>
              <a:rPr lang="en-US" sz="1600" dirty="0" smtClean="0"/>
              <a:t>.</a:t>
            </a:r>
          </a:p>
          <a:p>
            <a:pPr>
              <a:spcBef>
                <a:spcPts val="1200"/>
              </a:spcBef>
              <a:defRPr/>
            </a:pPr>
            <a:r>
              <a:rPr lang="en-US" sz="1600" dirty="0" smtClean="0"/>
              <a:t>Composed of stakeholder Division Directors (DAAS, DCDEE, DIRM, DMA and DSS), and representative county department of social services directors and other state and county leaders, management, and subject matter experts.</a:t>
            </a:r>
          </a:p>
          <a:p>
            <a:pPr>
              <a:spcBef>
                <a:spcPts val="1200"/>
              </a:spcBef>
              <a:defRPr/>
            </a:pPr>
            <a:r>
              <a:rPr lang="en-US" sz="1600" dirty="0" smtClean="0"/>
              <a:t>EAC voting members since 2003:</a:t>
            </a:r>
          </a:p>
          <a:p>
            <a:pPr lvl="1">
              <a:spcBef>
                <a:spcPts val="600"/>
              </a:spcBef>
              <a:defRPr/>
            </a:pPr>
            <a:r>
              <a:rPr lang="en-US" sz="1600" dirty="0" smtClean="0"/>
              <a:t>Jay </a:t>
            </a:r>
            <a:r>
              <a:rPr lang="en-US" sz="1600" dirty="0"/>
              <a:t>Burrus, Dare</a:t>
            </a:r>
          </a:p>
          <a:p>
            <a:pPr lvl="1">
              <a:spcBef>
                <a:spcPts val="600"/>
              </a:spcBef>
              <a:defRPr/>
            </a:pPr>
            <a:r>
              <a:rPr lang="en-US" sz="1600" dirty="0"/>
              <a:t>Earl Marett, Johnston, retired 2013</a:t>
            </a:r>
          </a:p>
          <a:p>
            <a:pPr lvl="1">
              <a:spcBef>
                <a:spcPts val="600"/>
              </a:spcBef>
              <a:defRPr/>
            </a:pPr>
            <a:r>
              <a:rPr lang="en-US" sz="1600" dirty="0" smtClean="0"/>
              <a:t>Roy </a:t>
            </a:r>
            <a:r>
              <a:rPr lang="en-US" sz="1600" dirty="0"/>
              <a:t>Young, Union, retired 2008</a:t>
            </a:r>
          </a:p>
          <a:p>
            <a:pPr>
              <a:spcBef>
                <a:spcPts val="1200"/>
              </a:spcBef>
              <a:defRPr/>
            </a:pPr>
            <a:r>
              <a:rPr lang="en-US" sz="1600" dirty="0" smtClean="0"/>
              <a:t>EAC county member </a:t>
            </a:r>
            <a:r>
              <a:rPr lang="en-US" sz="1600" dirty="0"/>
              <a:t>since 2003:</a:t>
            </a:r>
            <a:endParaRPr lang="en-US" sz="1600" dirty="0">
              <a:solidFill>
                <a:srgbClr val="FF0000"/>
              </a:solidFill>
            </a:endParaRPr>
          </a:p>
          <a:p>
            <a:pPr lvl="1">
              <a:spcBef>
                <a:spcPts val="600"/>
              </a:spcBef>
              <a:defRPr/>
            </a:pPr>
            <a:r>
              <a:rPr lang="en-US" sz="1600" dirty="0" smtClean="0"/>
              <a:t>Rebecca </a:t>
            </a:r>
            <a:r>
              <a:rPr lang="en-US" sz="1600" dirty="0"/>
              <a:t>Troutman, </a:t>
            </a:r>
            <a:r>
              <a:rPr lang="en-US" sz="1600" dirty="0" smtClean="0"/>
              <a:t>NCACC, retired 2015</a:t>
            </a:r>
            <a:endParaRPr lang="en-US" sz="1600" dirty="0"/>
          </a:p>
        </p:txBody>
      </p:sp>
    </p:spTree>
    <p:extLst>
      <p:ext uri="{BB962C8B-B14F-4D97-AF65-F5344CB8AC3E}">
        <p14:creationId xmlns:p14="http://schemas.microsoft.com/office/powerpoint/2010/main" val="1558227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 calcmode="lin" valueType="num">
                                      <p:cBhvr additive="base">
                                        <p:cTn id="1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 calcmode="lin" valueType="num">
                                      <p:cBhvr additive="base">
                                        <p:cTn id="2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
                                            <p:txEl>
                                              <p:pRg st="7" end="7"/>
                                            </p:txEl>
                                          </p:spTgt>
                                        </p:tgtEl>
                                        <p:attrNameLst>
                                          <p:attrName>style.visibility</p:attrName>
                                        </p:attrNameLst>
                                      </p:cBhvr>
                                      <p:to>
                                        <p:strVal val="visible"/>
                                      </p:to>
                                    </p:set>
                                    <p:anim calcmode="lin" valueType="num">
                                      <p:cBhvr additive="base">
                                        <p:cTn id="27"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7" end="7"/>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 calcmode="lin" valueType="num">
                                      <p:cBhvr additive="base">
                                        <p:cTn id="31"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4">
                                            <p:txEl>
                                              <p:pRg st="5" end="5"/>
                                            </p:txEl>
                                          </p:spTgt>
                                        </p:tgtEl>
                                        <p:attrNameLst>
                                          <p:attrName>style.visibility</p:attrName>
                                        </p:attrNameLst>
                                      </p:cBhvr>
                                      <p:to>
                                        <p:strVal val="visible"/>
                                      </p:to>
                                    </p:set>
                                    <p:anim calcmode="lin" valueType="num">
                                      <p:cBhvr additive="base">
                                        <p:cTn id="3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5" end="5"/>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anim calcmode="lin" valueType="num">
                                      <p:cBhvr additive="base">
                                        <p:cTn id="39"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8" end="8"/>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4">
                                            <p:txEl>
                                              <p:pRg st="9" end="9"/>
                                            </p:txEl>
                                          </p:spTgt>
                                        </p:tgtEl>
                                        <p:attrNameLst>
                                          <p:attrName>style.visibility</p:attrName>
                                        </p:attrNameLst>
                                      </p:cBhvr>
                                      <p:to>
                                        <p:strVal val="visible"/>
                                      </p:to>
                                    </p:set>
                                    <p:anim calcmode="lin" valueType="num">
                                      <p:cBhvr additive="base">
                                        <p:cTn id="43"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981075" y="96296"/>
            <a:ext cx="7477125" cy="457200"/>
          </a:xfrm>
          <a:prstGeom prst="rect">
            <a:avLst/>
          </a:prstGeom>
        </p:spPr>
        <p:txBody>
          <a:bodyPr/>
          <a:lstStyle>
            <a:lvl1pPr algn="l" rtl="0" eaLnBrk="1" fontAlgn="base" hangingPunct="1">
              <a:spcBef>
                <a:spcPct val="0"/>
              </a:spcBef>
              <a:spcAft>
                <a:spcPct val="0"/>
              </a:spcAft>
              <a:defRPr sz="4000">
                <a:solidFill>
                  <a:schemeClr val="bg1"/>
                </a:solidFill>
                <a:latin typeface="+mj-lt"/>
                <a:ea typeface="+mj-ea"/>
                <a:cs typeface="+mj-cs"/>
              </a:defRPr>
            </a:lvl1pPr>
            <a:lvl2pPr algn="l" rtl="0" eaLnBrk="1" fontAlgn="base" hangingPunct="1">
              <a:spcBef>
                <a:spcPct val="0"/>
              </a:spcBef>
              <a:spcAft>
                <a:spcPct val="0"/>
              </a:spcAft>
              <a:defRPr sz="4000">
                <a:solidFill>
                  <a:schemeClr val="accent1"/>
                </a:solidFill>
                <a:latin typeface="Arial" charset="0"/>
              </a:defRPr>
            </a:lvl2pPr>
            <a:lvl3pPr algn="l" rtl="0" eaLnBrk="1" fontAlgn="base" hangingPunct="1">
              <a:spcBef>
                <a:spcPct val="0"/>
              </a:spcBef>
              <a:spcAft>
                <a:spcPct val="0"/>
              </a:spcAft>
              <a:defRPr sz="4000">
                <a:solidFill>
                  <a:schemeClr val="accent1"/>
                </a:solidFill>
                <a:latin typeface="Arial" charset="0"/>
              </a:defRPr>
            </a:lvl3pPr>
            <a:lvl4pPr algn="l" rtl="0" eaLnBrk="1" fontAlgn="base" hangingPunct="1">
              <a:spcBef>
                <a:spcPct val="0"/>
              </a:spcBef>
              <a:spcAft>
                <a:spcPct val="0"/>
              </a:spcAft>
              <a:defRPr sz="4000">
                <a:solidFill>
                  <a:schemeClr val="accent1"/>
                </a:solidFill>
                <a:latin typeface="Arial" charset="0"/>
              </a:defRPr>
            </a:lvl4pPr>
            <a:lvl5pPr algn="l" rtl="0" eaLnBrk="1" fontAlgn="base" hangingPunct="1">
              <a:spcBef>
                <a:spcPct val="0"/>
              </a:spcBef>
              <a:spcAft>
                <a:spcPct val="0"/>
              </a:spcAft>
              <a:defRPr sz="4000">
                <a:solidFill>
                  <a:schemeClr val="accent1"/>
                </a:solidFill>
                <a:latin typeface="Arial" charset="0"/>
              </a:defRPr>
            </a:lvl5pPr>
            <a:lvl6pPr marL="457200" algn="l" rtl="0" eaLnBrk="1" fontAlgn="base" hangingPunct="1">
              <a:spcBef>
                <a:spcPct val="0"/>
              </a:spcBef>
              <a:spcAft>
                <a:spcPct val="0"/>
              </a:spcAft>
              <a:defRPr sz="4000">
                <a:solidFill>
                  <a:schemeClr val="accent1"/>
                </a:solidFill>
                <a:latin typeface="Arial" charset="0"/>
              </a:defRPr>
            </a:lvl6pPr>
            <a:lvl7pPr marL="914400" algn="l" rtl="0" eaLnBrk="1" fontAlgn="base" hangingPunct="1">
              <a:spcBef>
                <a:spcPct val="0"/>
              </a:spcBef>
              <a:spcAft>
                <a:spcPct val="0"/>
              </a:spcAft>
              <a:defRPr sz="4000">
                <a:solidFill>
                  <a:schemeClr val="accent1"/>
                </a:solidFill>
                <a:latin typeface="Arial" charset="0"/>
              </a:defRPr>
            </a:lvl7pPr>
            <a:lvl8pPr marL="1371600" algn="l" rtl="0" eaLnBrk="1" fontAlgn="base" hangingPunct="1">
              <a:spcBef>
                <a:spcPct val="0"/>
              </a:spcBef>
              <a:spcAft>
                <a:spcPct val="0"/>
              </a:spcAft>
              <a:defRPr sz="4000">
                <a:solidFill>
                  <a:schemeClr val="accent1"/>
                </a:solidFill>
                <a:latin typeface="Arial" charset="0"/>
              </a:defRPr>
            </a:lvl8pPr>
            <a:lvl9pPr marL="1828800" algn="l" rtl="0" eaLnBrk="1" fontAlgn="base" hangingPunct="1">
              <a:spcBef>
                <a:spcPct val="0"/>
              </a:spcBef>
              <a:spcAft>
                <a:spcPct val="0"/>
              </a:spcAft>
              <a:defRPr sz="4000">
                <a:solidFill>
                  <a:schemeClr val="accent1"/>
                </a:solidFill>
                <a:latin typeface="Arial" charset="0"/>
              </a:defRPr>
            </a:lvl9pPr>
          </a:lstStyle>
          <a:p>
            <a:r>
              <a:rPr lang="en-US" sz="2000" b="1" dirty="0" smtClean="0"/>
              <a:t>Executive Advisory Committee (EAC)</a:t>
            </a:r>
          </a:p>
        </p:txBody>
      </p:sp>
      <p:sp>
        <p:nvSpPr>
          <p:cNvPr id="4" name="Rectangle 3"/>
          <p:cNvSpPr txBox="1">
            <a:spLocks noChangeArrowheads="1"/>
          </p:cNvSpPr>
          <p:nvPr/>
        </p:nvSpPr>
        <p:spPr>
          <a:xfrm>
            <a:off x="742950" y="1076324"/>
            <a:ext cx="8172450" cy="5248276"/>
          </a:xfrm>
          <a:prstGeom prst="rect">
            <a:avLst/>
          </a:prstGeom>
        </p:spPr>
        <p:txBody>
          <a:bodyPr/>
          <a:lstStyle>
            <a:lvl1pPr marL="342900" indent="-342900" algn="l" rtl="0" eaLnBrk="1" fontAlgn="base" hangingPunct="1">
              <a:spcBef>
                <a:spcPct val="20000"/>
              </a:spcBef>
              <a:spcAft>
                <a:spcPct val="0"/>
              </a:spcAft>
              <a:buFont typeface="Arial" pitchFamily="34" charset="0"/>
              <a:buChar char="•"/>
              <a:defRPr sz="2400" baseline="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Wingdings" pitchFamily="2" charset="2"/>
              <a:buChar char="Ø"/>
              <a:defRPr sz="2000" baseline="0">
                <a:solidFill>
                  <a:schemeClr val="tx1"/>
                </a:solidFill>
                <a:latin typeface="+mn-lt"/>
              </a:defRPr>
            </a:lvl2pPr>
            <a:lvl3pPr marL="1143000" indent="-228600" algn="l" rtl="0" eaLnBrk="1" fontAlgn="base" hangingPunct="1">
              <a:spcBef>
                <a:spcPct val="20000"/>
              </a:spcBef>
              <a:spcAft>
                <a:spcPct val="0"/>
              </a:spcAft>
              <a:buFont typeface="Arial" pitchFamily="34" charset="0"/>
              <a:buChar char="•"/>
              <a:defRPr sz="2200" baseline="0">
                <a:solidFill>
                  <a:schemeClr val="tx1"/>
                </a:solidFill>
                <a:latin typeface="+mn-lt"/>
              </a:defRPr>
            </a:lvl3pPr>
            <a:lvl4pPr marL="1600200" indent="-228600" algn="l" rtl="0" eaLnBrk="1" fontAlgn="base" hangingPunct="1">
              <a:spcBef>
                <a:spcPct val="20000"/>
              </a:spcBef>
              <a:spcAft>
                <a:spcPct val="0"/>
              </a:spcAft>
              <a:buSzPct val="60000"/>
              <a:buFont typeface="Wingdings 2" pitchFamily="18" charset="2"/>
              <a:buChar char=""/>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defRPr>
            </a:lvl9pPr>
          </a:lstStyle>
          <a:p>
            <a:pPr>
              <a:spcBef>
                <a:spcPct val="50000"/>
              </a:spcBef>
              <a:defRPr/>
            </a:pPr>
            <a:r>
              <a:rPr lang="en-US" sz="1600" dirty="0" smtClean="0"/>
              <a:t>In 2008, was involved in the Software Selection request for proposal (RFP) process and approved the recommended vendor Cúram.</a:t>
            </a:r>
          </a:p>
          <a:p>
            <a:pPr>
              <a:spcBef>
                <a:spcPct val="50000"/>
              </a:spcBef>
              <a:defRPr/>
            </a:pPr>
            <a:r>
              <a:rPr lang="en-US" sz="1600" dirty="0" smtClean="0"/>
              <a:t>In 2010, </a:t>
            </a:r>
            <a:r>
              <a:rPr lang="en-US" sz="1600" dirty="0"/>
              <a:t>was involved in the Software </a:t>
            </a:r>
            <a:r>
              <a:rPr lang="en-US" sz="1600" dirty="0" smtClean="0"/>
              <a:t>Integrator RFP process </a:t>
            </a:r>
            <a:r>
              <a:rPr lang="en-US" sz="1600" dirty="0"/>
              <a:t>and approved the recommended vendor </a:t>
            </a:r>
            <a:r>
              <a:rPr lang="en-US" sz="1600" dirty="0" smtClean="0"/>
              <a:t>Accenture.</a:t>
            </a:r>
          </a:p>
          <a:p>
            <a:pPr>
              <a:spcBef>
                <a:spcPct val="50000"/>
              </a:spcBef>
              <a:defRPr/>
            </a:pPr>
            <a:r>
              <a:rPr lang="en-US" sz="1600" dirty="0" smtClean="0"/>
              <a:t>In 2010, approved </a:t>
            </a:r>
            <a:r>
              <a:rPr lang="en-US" sz="1600" dirty="0"/>
              <a:t>the </a:t>
            </a:r>
            <a:r>
              <a:rPr lang="en-US" sz="1600" dirty="0" smtClean="0"/>
              <a:t>Pilot </a:t>
            </a:r>
            <a:r>
              <a:rPr lang="en-US" sz="1600" dirty="0"/>
              <a:t>Counties for Project 1, and </a:t>
            </a:r>
            <a:r>
              <a:rPr lang="en-US" sz="1600" dirty="0" smtClean="0"/>
              <a:t>in 2012 for Project 2&amp;6; Pilot County recommendations were provided by the EAS.</a:t>
            </a:r>
            <a:endParaRPr lang="en-US" sz="1600" dirty="0"/>
          </a:p>
          <a:p>
            <a:pPr>
              <a:spcBef>
                <a:spcPct val="50000"/>
              </a:spcBef>
              <a:defRPr/>
            </a:pPr>
            <a:endParaRPr lang="en-US" sz="1600" dirty="0" smtClean="0"/>
          </a:p>
          <a:p>
            <a:pPr>
              <a:spcBef>
                <a:spcPct val="50000"/>
              </a:spcBef>
              <a:defRPr/>
            </a:pPr>
            <a:r>
              <a:rPr lang="en-US" sz="1600" dirty="0" smtClean="0"/>
              <a:t>Current Voting Members</a:t>
            </a:r>
          </a:p>
          <a:p>
            <a:pPr lvl="1">
              <a:spcBef>
                <a:spcPct val="50000"/>
              </a:spcBef>
              <a:defRPr/>
            </a:pPr>
            <a:r>
              <a:rPr lang="en-US" sz="1600" dirty="0" smtClean="0"/>
              <a:t>David Atkinson, Carteret</a:t>
            </a:r>
          </a:p>
          <a:p>
            <a:pPr lvl="1">
              <a:spcBef>
                <a:spcPct val="50000"/>
              </a:spcBef>
              <a:defRPr/>
            </a:pPr>
            <a:r>
              <a:rPr lang="en-US" sz="1600" dirty="0" smtClean="0"/>
              <a:t>Jay Burrus, Dare</a:t>
            </a:r>
          </a:p>
          <a:p>
            <a:pPr lvl="1">
              <a:spcBef>
                <a:spcPct val="50000"/>
              </a:spcBef>
              <a:defRPr/>
            </a:pPr>
            <a:r>
              <a:rPr lang="en-US" sz="1600" dirty="0" smtClean="0"/>
              <a:t>John Eller, Catawba</a:t>
            </a:r>
          </a:p>
          <a:p>
            <a:pPr lvl="1">
              <a:spcBef>
                <a:spcPct val="50000"/>
              </a:spcBef>
              <a:defRPr/>
            </a:pPr>
            <a:r>
              <a:rPr lang="en-US" sz="1600" dirty="0" smtClean="0"/>
              <a:t>Mandy Stone, Buncombe</a:t>
            </a:r>
          </a:p>
          <a:p>
            <a:pPr lvl="1">
              <a:spcBef>
                <a:spcPct val="50000"/>
              </a:spcBef>
              <a:defRPr/>
            </a:pPr>
            <a:r>
              <a:rPr lang="en-US" sz="1600" dirty="0" smtClean="0"/>
              <a:t>Nancy Coston, Orange</a:t>
            </a:r>
          </a:p>
          <a:p>
            <a:pPr lvl="1">
              <a:spcBef>
                <a:spcPct val="50000"/>
              </a:spcBef>
              <a:defRPr/>
            </a:pPr>
            <a:r>
              <a:rPr lang="en-US" sz="1600" dirty="0" smtClean="0"/>
              <a:t>Tina Corbett, Johnston</a:t>
            </a:r>
            <a:endParaRPr lang="en-US" sz="1600" dirty="0"/>
          </a:p>
          <a:p>
            <a:pPr lvl="1">
              <a:spcBef>
                <a:spcPct val="50000"/>
              </a:spcBef>
              <a:defRPr/>
            </a:pPr>
            <a:endParaRPr lang="en-US" sz="1600" dirty="0" smtClean="0"/>
          </a:p>
        </p:txBody>
      </p:sp>
      <p:sp>
        <p:nvSpPr>
          <p:cNvPr id="5" name="Rectangle 3"/>
          <p:cNvSpPr txBox="1">
            <a:spLocks noChangeArrowheads="1"/>
          </p:cNvSpPr>
          <p:nvPr/>
        </p:nvSpPr>
        <p:spPr>
          <a:xfrm>
            <a:off x="4495800" y="3276600"/>
            <a:ext cx="4419600" cy="2819400"/>
          </a:xfrm>
          <a:prstGeom prst="rect">
            <a:avLst/>
          </a:prstGeom>
        </p:spPr>
        <p:txBody>
          <a:bodyPr/>
          <a:lstStyle>
            <a:lvl1pPr marL="342900" indent="-342900" algn="l" rtl="0" eaLnBrk="1" fontAlgn="base" hangingPunct="1">
              <a:spcBef>
                <a:spcPct val="20000"/>
              </a:spcBef>
              <a:spcAft>
                <a:spcPct val="0"/>
              </a:spcAft>
              <a:buFont typeface="Arial" pitchFamily="34" charset="0"/>
              <a:buChar char="•"/>
              <a:defRPr sz="2400" baseline="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Wingdings" pitchFamily="2" charset="2"/>
              <a:buChar char="Ø"/>
              <a:defRPr sz="2000" baseline="0">
                <a:solidFill>
                  <a:schemeClr val="tx1"/>
                </a:solidFill>
                <a:latin typeface="+mn-lt"/>
              </a:defRPr>
            </a:lvl2pPr>
            <a:lvl3pPr marL="1143000" indent="-228600" algn="l" rtl="0" eaLnBrk="1" fontAlgn="base" hangingPunct="1">
              <a:spcBef>
                <a:spcPct val="20000"/>
              </a:spcBef>
              <a:spcAft>
                <a:spcPct val="0"/>
              </a:spcAft>
              <a:buFont typeface="Arial" pitchFamily="34" charset="0"/>
              <a:buChar char="•"/>
              <a:defRPr sz="2200" baseline="0">
                <a:solidFill>
                  <a:schemeClr val="tx1"/>
                </a:solidFill>
                <a:latin typeface="+mn-lt"/>
              </a:defRPr>
            </a:lvl3pPr>
            <a:lvl4pPr marL="1600200" indent="-228600" algn="l" rtl="0" eaLnBrk="1" fontAlgn="base" hangingPunct="1">
              <a:spcBef>
                <a:spcPct val="20000"/>
              </a:spcBef>
              <a:spcAft>
                <a:spcPct val="0"/>
              </a:spcAft>
              <a:buSzPct val="60000"/>
              <a:buFont typeface="Wingdings 2" pitchFamily="18" charset="2"/>
              <a:buChar char=""/>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defRPr>
            </a:lvl9pPr>
          </a:lstStyle>
          <a:p>
            <a:pPr>
              <a:spcBef>
                <a:spcPct val="50000"/>
              </a:spcBef>
              <a:defRPr/>
            </a:pPr>
            <a:r>
              <a:rPr lang="en-US" sz="1600" dirty="0" smtClean="0"/>
              <a:t>Other counties/agencies represented:</a:t>
            </a:r>
            <a:endParaRPr lang="en-US" sz="1600" dirty="0"/>
          </a:p>
          <a:p>
            <a:pPr lvl="1">
              <a:spcBef>
                <a:spcPts val="600"/>
              </a:spcBef>
              <a:defRPr/>
            </a:pPr>
            <a:r>
              <a:rPr lang="en-US" sz="1600" dirty="0" smtClean="0"/>
              <a:t>NCACC</a:t>
            </a:r>
            <a:endParaRPr lang="en-US" sz="1600" dirty="0"/>
          </a:p>
          <a:p>
            <a:pPr lvl="1">
              <a:spcBef>
                <a:spcPts val="600"/>
              </a:spcBef>
              <a:defRPr/>
            </a:pPr>
            <a:r>
              <a:rPr lang="en-US" sz="1600" dirty="0"/>
              <a:t>Burke</a:t>
            </a:r>
          </a:p>
          <a:p>
            <a:pPr lvl="1">
              <a:spcBef>
                <a:spcPts val="600"/>
              </a:spcBef>
              <a:defRPr/>
            </a:pPr>
            <a:r>
              <a:rPr lang="en-US" sz="1600" dirty="0"/>
              <a:t>Forsyth</a:t>
            </a:r>
          </a:p>
          <a:p>
            <a:pPr lvl="1">
              <a:spcBef>
                <a:spcPts val="600"/>
              </a:spcBef>
              <a:defRPr/>
            </a:pPr>
            <a:r>
              <a:rPr lang="en-US" sz="1600" dirty="0"/>
              <a:t>Guilford</a:t>
            </a:r>
          </a:p>
          <a:p>
            <a:pPr lvl="1">
              <a:spcBef>
                <a:spcPts val="600"/>
              </a:spcBef>
              <a:defRPr/>
            </a:pPr>
            <a:r>
              <a:rPr lang="en-US" sz="1600" dirty="0" smtClean="0"/>
              <a:t>Mecklenburg</a:t>
            </a:r>
          </a:p>
        </p:txBody>
      </p:sp>
    </p:spTree>
    <p:extLst>
      <p:ext uri="{BB962C8B-B14F-4D97-AF65-F5344CB8AC3E}">
        <p14:creationId xmlns:p14="http://schemas.microsoft.com/office/powerpoint/2010/main" val="12044139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981075" y="96296"/>
            <a:ext cx="7477125" cy="457200"/>
          </a:xfrm>
          <a:prstGeom prst="rect">
            <a:avLst/>
          </a:prstGeom>
        </p:spPr>
        <p:txBody>
          <a:bodyPr/>
          <a:lstStyle>
            <a:lvl1pPr algn="l" rtl="0" eaLnBrk="1" fontAlgn="base" hangingPunct="1">
              <a:spcBef>
                <a:spcPct val="0"/>
              </a:spcBef>
              <a:spcAft>
                <a:spcPct val="0"/>
              </a:spcAft>
              <a:defRPr sz="4000">
                <a:solidFill>
                  <a:schemeClr val="bg1"/>
                </a:solidFill>
                <a:latin typeface="+mj-lt"/>
                <a:ea typeface="+mj-ea"/>
                <a:cs typeface="+mj-cs"/>
              </a:defRPr>
            </a:lvl1pPr>
            <a:lvl2pPr algn="l" rtl="0" eaLnBrk="1" fontAlgn="base" hangingPunct="1">
              <a:spcBef>
                <a:spcPct val="0"/>
              </a:spcBef>
              <a:spcAft>
                <a:spcPct val="0"/>
              </a:spcAft>
              <a:defRPr sz="4000">
                <a:solidFill>
                  <a:schemeClr val="accent1"/>
                </a:solidFill>
                <a:latin typeface="Arial" charset="0"/>
              </a:defRPr>
            </a:lvl2pPr>
            <a:lvl3pPr algn="l" rtl="0" eaLnBrk="1" fontAlgn="base" hangingPunct="1">
              <a:spcBef>
                <a:spcPct val="0"/>
              </a:spcBef>
              <a:spcAft>
                <a:spcPct val="0"/>
              </a:spcAft>
              <a:defRPr sz="4000">
                <a:solidFill>
                  <a:schemeClr val="accent1"/>
                </a:solidFill>
                <a:latin typeface="Arial" charset="0"/>
              </a:defRPr>
            </a:lvl3pPr>
            <a:lvl4pPr algn="l" rtl="0" eaLnBrk="1" fontAlgn="base" hangingPunct="1">
              <a:spcBef>
                <a:spcPct val="0"/>
              </a:spcBef>
              <a:spcAft>
                <a:spcPct val="0"/>
              </a:spcAft>
              <a:defRPr sz="4000">
                <a:solidFill>
                  <a:schemeClr val="accent1"/>
                </a:solidFill>
                <a:latin typeface="Arial" charset="0"/>
              </a:defRPr>
            </a:lvl4pPr>
            <a:lvl5pPr algn="l" rtl="0" eaLnBrk="1" fontAlgn="base" hangingPunct="1">
              <a:spcBef>
                <a:spcPct val="0"/>
              </a:spcBef>
              <a:spcAft>
                <a:spcPct val="0"/>
              </a:spcAft>
              <a:defRPr sz="4000">
                <a:solidFill>
                  <a:schemeClr val="accent1"/>
                </a:solidFill>
                <a:latin typeface="Arial" charset="0"/>
              </a:defRPr>
            </a:lvl5pPr>
            <a:lvl6pPr marL="457200" algn="l" rtl="0" eaLnBrk="1" fontAlgn="base" hangingPunct="1">
              <a:spcBef>
                <a:spcPct val="0"/>
              </a:spcBef>
              <a:spcAft>
                <a:spcPct val="0"/>
              </a:spcAft>
              <a:defRPr sz="4000">
                <a:solidFill>
                  <a:schemeClr val="accent1"/>
                </a:solidFill>
                <a:latin typeface="Arial" charset="0"/>
              </a:defRPr>
            </a:lvl6pPr>
            <a:lvl7pPr marL="914400" algn="l" rtl="0" eaLnBrk="1" fontAlgn="base" hangingPunct="1">
              <a:spcBef>
                <a:spcPct val="0"/>
              </a:spcBef>
              <a:spcAft>
                <a:spcPct val="0"/>
              </a:spcAft>
              <a:defRPr sz="4000">
                <a:solidFill>
                  <a:schemeClr val="accent1"/>
                </a:solidFill>
                <a:latin typeface="Arial" charset="0"/>
              </a:defRPr>
            </a:lvl7pPr>
            <a:lvl8pPr marL="1371600" algn="l" rtl="0" eaLnBrk="1" fontAlgn="base" hangingPunct="1">
              <a:spcBef>
                <a:spcPct val="0"/>
              </a:spcBef>
              <a:spcAft>
                <a:spcPct val="0"/>
              </a:spcAft>
              <a:defRPr sz="4000">
                <a:solidFill>
                  <a:schemeClr val="accent1"/>
                </a:solidFill>
                <a:latin typeface="Arial" charset="0"/>
              </a:defRPr>
            </a:lvl8pPr>
            <a:lvl9pPr marL="1828800" algn="l" rtl="0" eaLnBrk="1" fontAlgn="base" hangingPunct="1">
              <a:spcBef>
                <a:spcPct val="0"/>
              </a:spcBef>
              <a:spcAft>
                <a:spcPct val="0"/>
              </a:spcAft>
              <a:defRPr sz="4000">
                <a:solidFill>
                  <a:schemeClr val="accent1"/>
                </a:solidFill>
                <a:latin typeface="Arial" charset="0"/>
              </a:defRPr>
            </a:lvl9pPr>
          </a:lstStyle>
          <a:p>
            <a:r>
              <a:rPr lang="en-US" sz="2000" b="1" dirty="0" smtClean="0"/>
              <a:t>Executive Advisory Subcommittee (EAS)</a:t>
            </a:r>
          </a:p>
        </p:txBody>
      </p:sp>
      <p:sp>
        <p:nvSpPr>
          <p:cNvPr id="4" name="Rectangle 3"/>
          <p:cNvSpPr txBox="1">
            <a:spLocks noChangeArrowheads="1"/>
          </p:cNvSpPr>
          <p:nvPr/>
        </p:nvSpPr>
        <p:spPr>
          <a:xfrm>
            <a:off x="742950" y="1076324"/>
            <a:ext cx="8020050" cy="5248276"/>
          </a:xfrm>
          <a:prstGeom prst="rect">
            <a:avLst/>
          </a:prstGeom>
        </p:spPr>
        <p:txBody>
          <a:bodyPr/>
          <a:lstStyle>
            <a:lvl1pPr marL="342900" indent="-342900" algn="l" rtl="0" eaLnBrk="1" fontAlgn="base" hangingPunct="1">
              <a:spcBef>
                <a:spcPct val="20000"/>
              </a:spcBef>
              <a:spcAft>
                <a:spcPct val="0"/>
              </a:spcAft>
              <a:buFont typeface="Arial" pitchFamily="34" charset="0"/>
              <a:buChar char="•"/>
              <a:defRPr sz="2400" baseline="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Wingdings" pitchFamily="2" charset="2"/>
              <a:buChar char="Ø"/>
              <a:defRPr sz="2000" baseline="0">
                <a:solidFill>
                  <a:schemeClr val="tx1"/>
                </a:solidFill>
                <a:latin typeface="+mn-lt"/>
              </a:defRPr>
            </a:lvl2pPr>
            <a:lvl3pPr marL="1143000" indent="-228600" algn="l" rtl="0" eaLnBrk="1" fontAlgn="base" hangingPunct="1">
              <a:spcBef>
                <a:spcPct val="20000"/>
              </a:spcBef>
              <a:spcAft>
                <a:spcPct val="0"/>
              </a:spcAft>
              <a:buFont typeface="Arial" pitchFamily="34" charset="0"/>
              <a:buChar char="•"/>
              <a:defRPr sz="2200" baseline="0">
                <a:solidFill>
                  <a:schemeClr val="tx1"/>
                </a:solidFill>
                <a:latin typeface="+mn-lt"/>
              </a:defRPr>
            </a:lvl3pPr>
            <a:lvl4pPr marL="1600200" indent="-228600" algn="l" rtl="0" eaLnBrk="1" fontAlgn="base" hangingPunct="1">
              <a:spcBef>
                <a:spcPct val="20000"/>
              </a:spcBef>
              <a:spcAft>
                <a:spcPct val="0"/>
              </a:spcAft>
              <a:buSzPct val="60000"/>
              <a:buFont typeface="Wingdings 2" pitchFamily="18" charset="2"/>
              <a:buChar char=""/>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defRPr>
            </a:lvl9pPr>
          </a:lstStyle>
          <a:p>
            <a:pPr>
              <a:spcBef>
                <a:spcPts val="1200"/>
              </a:spcBef>
              <a:defRPr/>
            </a:pPr>
            <a:r>
              <a:rPr lang="en-US" sz="1600" dirty="0" smtClean="0"/>
              <a:t>Started in 2005, this </a:t>
            </a:r>
            <a:r>
              <a:rPr lang="en-US" sz="1600" dirty="0"/>
              <a:t>work group </a:t>
            </a:r>
            <a:r>
              <a:rPr lang="en-US" sz="1600" dirty="0" smtClean="0"/>
              <a:t>supports </a:t>
            </a:r>
            <a:r>
              <a:rPr lang="en-US" sz="1600" dirty="0"/>
              <a:t>the </a:t>
            </a:r>
            <a:r>
              <a:rPr lang="en-US" sz="1600" dirty="0" smtClean="0"/>
              <a:t>EAC </a:t>
            </a:r>
            <a:r>
              <a:rPr lang="en-US" sz="1600" dirty="0"/>
              <a:t>by providing in-depth issue resolution and </a:t>
            </a:r>
            <a:r>
              <a:rPr lang="en-US" sz="1600" dirty="0" smtClean="0"/>
              <a:t>assistance, and recommends  to </a:t>
            </a:r>
            <a:r>
              <a:rPr lang="en-US" sz="1600" dirty="0"/>
              <a:t>EAC </a:t>
            </a:r>
            <a:r>
              <a:rPr lang="en-US" sz="1600" dirty="0" smtClean="0"/>
              <a:t>action items </a:t>
            </a:r>
            <a:r>
              <a:rPr lang="en-US" sz="1600" dirty="0"/>
              <a:t>and </a:t>
            </a:r>
            <a:r>
              <a:rPr lang="en-US" sz="1600" dirty="0" smtClean="0"/>
              <a:t>solutions for assigned tasks concerning NC FAST impact on counties.</a:t>
            </a:r>
          </a:p>
          <a:p>
            <a:pPr>
              <a:spcBef>
                <a:spcPts val="1200"/>
              </a:spcBef>
              <a:defRPr/>
            </a:pPr>
            <a:r>
              <a:rPr lang="en-US" sz="1600" dirty="0" smtClean="0"/>
              <a:t>Composed of state and county staff as needed to address the tasks; county staff in 2005 included Rebecca Troutman, Bob Wilson and others.</a:t>
            </a:r>
          </a:p>
          <a:p>
            <a:pPr>
              <a:spcBef>
                <a:spcPts val="1200"/>
              </a:spcBef>
              <a:defRPr/>
            </a:pPr>
            <a:r>
              <a:rPr lang="en-US" sz="1600" dirty="0" smtClean="0"/>
              <a:t>From 2005 through 2007, was heavily involved in helping manage the county contract staff assigned to NC FAST for RFP development.</a:t>
            </a:r>
          </a:p>
          <a:p>
            <a:pPr>
              <a:spcBef>
                <a:spcPts val="1200"/>
              </a:spcBef>
              <a:defRPr/>
            </a:pPr>
            <a:r>
              <a:rPr lang="en-US" sz="1600" dirty="0" smtClean="0"/>
              <a:t>Reviewed and/or helped draft Dear County Director Letters (DCDLs), surveys, and other correspondence sent to counties. Contributed to the Communications Plan.</a:t>
            </a:r>
          </a:p>
          <a:p>
            <a:pPr>
              <a:spcBef>
                <a:spcPts val="1200"/>
              </a:spcBef>
              <a:defRPr/>
            </a:pPr>
            <a:r>
              <a:rPr lang="en-US" sz="1600" dirty="0" smtClean="0"/>
              <a:t>Identified ways </a:t>
            </a:r>
            <a:r>
              <a:rPr lang="en-US" sz="1600" dirty="0"/>
              <a:t>to communicate NC FAST information to county staff, including using listservs, </a:t>
            </a:r>
            <a:r>
              <a:rPr lang="en-US" sz="1600" dirty="0" smtClean="0"/>
              <a:t>presentations</a:t>
            </a:r>
            <a:r>
              <a:rPr lang="en-US" sz="1600" dirty="0"/>
              <a:t>, terminal messages, </a:t>
            </a:r>
            <a:r>
              <a:rPr lang="en-US" sz="1600" dirty="0" smtClean="0"/>
              <a:t>meetings </a:t>
            </a:r>
            <a:r>
              <a:rPr lang="en-US" sz="1600" dirty="0"/>
              <a:t>with county directors.</a:t>
            </a:r>
          </a:p>
          <a:p>
            <a:pPr>
              <a:spcBef>
                <a:spcPts val="1200"/>
              </a:spcBef>
              <a:defRPr/>
            </a:pPr>
            <a:r>
              <a:rPr lang="en-US" sz="1600" dirty="0" smtClean="0"/>
              <a:t>In 2007, provided input for the Software Selection RFP.</a:t>
            </a:r>
          </a:p>
          <a:p>
            <a:pPr>
              <a:spcBef>
                <a:spcPts val="1200"/>
              </a:spcBef>
              <a:defRPr/>
            </a:pPr>
            <a:r>
              <a:rPr lang="en-US" sz="1600" dirty="0" smtClean="0"/>
              <a:t>In 2008, provided input for the Software Integrator RFP, including the Training and Help Desk sections.</a:t>
            </a:r>
          </a:p>
          <a:p>
            <a:pPr>
              <a:spcBef>
                <a:spcPts val="1200"/>
              </a:spcBef>
              <a:defRPr/>
            </a:pPr>
            <a:r>
              <a:rPr lang="en-US" sz="1600" dirty="0" smtClean="0"/>
              <a:t>In 2010, developed the approach and criteria to select Pilot Counties for NC FAST implementation; created questionnaire, reviewed responses and recommended the counties to be Pilot County candidates.</a:t>
            </a:r>
          </a:p>
        </p:txBody>
      </p:sp>
    </p:spTree>
    <p:extLst>
      <p:ext uri="{BB962C8B-B14F-4D97-AF65-F5344CB8AC3E}">
        <p14:creationId xmlns:p14="http://schemas.microsoft.com/office/powerpoint/2010/main" val="3581459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981075" y="96296"/>
            <a:ext cx="7477125" cy="457200"/>
          </a:xfrm>
          <a:prstGeom prst="rect">
            <a:avLst/>
          </a:prstGeom>
        </p:spPr>
        <p:txBody>
          <a:bodyPr/>
          <a:lstStyle>
            <a:lvl1pPr algn="l" rtl="0" eaLnBrk="1" fontAlgn="base" hangingPunct="1">
              <a:spcBef>
                <a:spcPct val="0"/>
              </a:spcBef>
              <a:spcAft>
                <a:spcPct val="0"/>
              </a:spcAft>
              <a:defRPr sz="4000">
                <a:solidFill>
                  <a:schemeClr val="bg1"/>
                </a:solidFill>
                <a:latin typeface="+mj-lt"/>
                <a:ea typeface="+mj-ea"/>
                <a:cs typeface="+mj-cs"/>
              </a:defRPr>
            </a:lvl1pPr>
            <a:lvl2pPr algn="l" rtl="0" eaLnBrk="1" fontAlgn="base" hangingPunct="1">
              <a:spcBef>
                <a:spcPct val="0"/>
              </a:spcBef>
              <a:spcAft>
                <a:spcPct val="0"/>
              </a:spcAft>
              <a:defRPr sz="4000">
                <a:solidFill>
                  <a:schemeClr val="accent1"/>
                </a:solidFill>
                <a:latin typeface="Arial" charset="0"/>
              </a:defRPr>
            </a:lvl2pPr>
            <a:lvl3pPr algn="l" rtl="0" eaLnBrk="1" fontAlgn="base" hangingPunct="1">
              <a:spcBef>
                <a:spcPct val="0"/>
              </a:spcBef>
              <a:spcAft>
                <a:spcPct val="0"/>
              </a:spcAft>
              <a:defRPr sz="4000">
                <a:solidFill>
                  <a:schemeClr val="accent1"/>
                </a:solidFill>
                <a:latin typeface="Arial" charset="0"/>
              </a:defRPr>
            </a:lvl3pPr>
            <a:lvl4pPr algn="l" rtl="0" eaLnBrk="1" fontAlgn="base" hangingPunct="1">
              <a:spcBef>
                <a:spcPct val="0"/>
              </a:spcBef>
              <a:spcAft>
                <a:spcPct val="0"/>
              </a:spcAft>
              <a:defRPr sz="4000">
                <a:solidFill>
                  <a:schemeClr val="accent1"/>
                </a:solidFill>
                <a:latin typeface="Arial" charset="0"/>
              </a:defRPr>
            </a:lvl4pPr>
            <a:lvl5pPr algn="l" rtl="0" eaLnBrk="1" fontAlgn="base" hangingPunct="1">
              <a:spcBef>
                <a:spcPct val="0"/>
              </a:spcBef>
              <a:spcAft>
                <a:spcPct val="0"/>
              </a:spcAft>
              <a:defRPr sz="4000">
                <a:solidFill>
                  <a:schemeClr val="accent1"/>
                </a:solidFill>
                <a:latin typeface="Arial" charset="0"/>
              </a:defRPr>
            </a:lvl5pPr>
            <a:lvl6pPr marL="457200" algn="l" rtl="0" eaLnBrk="1" fontAlgn="base" hangingPunct="1">
              <a:spcBef>
                <a:spcPct val="0"/>
              </a:spcBef>
              <a:spcAft>
                <a:spcPct val="0"/>
              </a:spcAft>
              <a:defRPr sz="4000">
                <a:solidFill>
                  <a:schemeClr val="accent1"/>
                </a:solidFill>
                <a:latin typeface="Arial" charset="0"/>
              </a:defRPr>
            </a:lvl6pPr>
            <a:lvl7pPr marL="914400" algn="l" rtl="0" eaLnBrk="1" fontAlgn="base" hangingPunct="1">
              <a:spcBef>
                <a:spcPct val="0"/>
              </a:spcBef>
              <a:spcAft>
                <a:spcPct val="0"/>
              </a:spcAft>
              <a:defRPr sz="4000">
                <a:solidFill>
                  <a:schemeClr val="accent1"/>
                </a:solidFill>
                <a:latin typeface="Arial" charset="0"/>
              </a:defRPr>
            </a:lvl7pPr>
            <a:lvl8pPr marL="1371600" algn="l" rtl="0" eaLnBrk="1" fontAlgn="base" hangingPunct="1">
              <a:spcBef>
                <a:spcPct val="0"/>
              </a:spcBef>
              <a:spcAft>
                <a:spcPct val="0"/>
              </a:spcAft>
              <a:defRPr sz="4000">
                <a:solidFill>
                  <a:schemeClr val="accent1"/>
                </a:solidFill>
                <a:latin typeface="Arial" charset="0"/>
              </a:defRPr>
            </a:lvl8pPr>
            <a:lvl9pPr marL="1828800" algn="l" rtl="0" eaLnBrk="1" fontAlgn="base" hangingPunct="1">
              <a:spcBef>
                <a:spcPct val="0"/>
              </a:spcBef>
              <a:spcAft>
                <a:spcPct val="0"/>
              </a:spcAft>
              <a:defRPr sz="4000">
                <a:solidFill>
                  <a:schemeClr val="accent1"/>
                </a:solidFill>
                <a:latin typeface="Arial" charset="0"/>
              </a:defRPr>
            </a:lvl9pPr>
          </a:lstStyle>
          <a:p>
            <a:r>
              <a:rPr lang="en-US" sz="2000" b="1" dirty="0" smtClean="0"/>
              <a:t>Executive Advisory Subcommittee (EAS)</a:t>
            </a:r>
          </a:p>
        </p:txBody>
      </p:sp>
      <p:sp>
        <p:nvSpPr>
          <p:cNvPr id="4" name="Rectangle 3"/>
          <p:cNvSpPr txBox="1">
            <a:spLocks noChangeArrowheads="1"/>
          </p:cNvSpPr>
          <p:nvPr/>
        </p:nvSpPr>
        <p:spPr>
          <a:xfrm>
            <a:off x="742950" y="1076324"/>
            <a:ext cx="7867650" cy="5248276"/>
          </a:xfrm>
          <a:prstGeom prst="rect">
            <a:avLst/>
          </a:prstGeom>
        </p:spPr>
        <p:txBody>
          <a:bodyPr/>
          <a:lstStyle>
            <a:lvl1pPr marL="342900" indent="-342900" algn="l" rtl="0" eaLnBrk="1" fontAlgn="base" hangingPunct="1">
              <a:spcBef>
                <a:spcPct val="20000"/>
              </a:spcBef>
              <a:spcAft>
                <a:spcPct val="0"/>
              </a:spcAft>
              <a:buFont typeface="Arial" pitchFamily="34" charset="0"/>
              <a:buChar char="•"/>
              <a:defRPr sz="2400" baseline="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Wingdings" pitchFamily="2" charset="2"/>
              <a:buChar char="Ø"/>
              <a:defRPr sz="2000" baseline="0">
                <a:solidFill>
                  <a:schemeClr val="tx1"/>
                </a:solidFill>
                <a:latin typeface="+mn-lt"/>
              </a:defRPr>
            </a:lvl2pPr>
            <a:lvl3pPr marL="1143000" indent="-228600" algn="l" rtl="0" eaLnBrk="1" fontAlgn="base" hangingPunct="1">
              <a:spcBef>
                <a:spcPct val="20000"/>
              </a:spcBef>
              <a:spcAft>
                <a:spcPct val="0"/>
              </a:spcAft>
              <a:buFont typeface="Arial" pitchFamily="34" charset="0"/>
              <a:buChar char="•"/>
              <a:defRPr sz="2200" baseline="0">
                <a:solidFill>
                  <a:schemeClr val="tx1"/>
                </a:solidFill>
                <a:latin typeface="+mn-lt"/>
              </a:defRPr>
            </a:lvl3pPr>
            <a:lvl4pPr marL="1600200" indent="-228600" algn="l" rtl="0" eaLnBrk="1" fontAlgn="base" hangingPunct="1">
              <a:spcBef>
                <a:spcPct val="20000"/>
              </a:spcBef>
              <a:spcAft>
                <a:spcPct val="0"/>
              </a:spcAft>
              <a:buSzPct val="60000"/>
              <a:buFont typeface="Wingdings 2" pitchFamily="18" charset="2"/>
              <a:buChar char=""/>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defRPr>
            </a:lvl9pPr>
          </a:lstStyle>
          <a:p>
            <a:pPr>
              <a:spcBef>
                <a:spcPts val="1200"/>
              </a:spcBef>
              <a:defRPr/>
            </a:pPr>
            <a:r>
              <a:rPr lang="en-US" sz="1600" dirty="0" smtClean="0"/>
              <a:t>From 2010 through mid-2015, EAS met as needed to discuss various topics.</a:t>
            </a:r>
          </a:p>
          <a:p>
            <a:pPr>
              <a:spcBef>
                <a:spcPts val="1200"/>
              </a:spcBef>
              <a:defRPr/>
            </a:pPr>
            <a:r>
              <a:rPr lang="en-US" sz="1600" dirty="0" smtClean="0"/>
              <a:t>In July 2015, EAS reconvened on </a:t>
            </a:r>
            <a:r>
              <a:rPr lang="en-US" sz="1600" dirty="0"/>
              <a:t>a regular basis  to </a:t>
            </a:r>
            <a:r>
              <a:rPr lang="en-US" sz="1600" dirty="0" smtClean="0"/>
              <a:t>address </a:t>
            </a:r>
            <a:r>
              <a:rPr lang="en-US" sz="1600" dirty="0"/>
              <a:t>various NC FAST-related topics of timely interest that require discussion, evaluation, research, or solution recommendations, then </a:t>
            </a:r>
            <a:r>
              <a:rPr lang="en-US" sz="1600" dirty="0" smtClean="0"/>
              <a:t>provide </a:t>
            </a:r>
            <a:r>
              <a:rPr lang="en-US" sz="1600" dirty="0"/>
              <a:t>in-depth issue resolution and assistance</a:t>
            </a:r>
            <a:r>
              <a:rPr lang="en-US" sz="1600" dirty="0" smtClean="0"/>
              <a:t>.</a:t>
            </a:r>
          </a:p>
          <a:p>
            <a:pPr>
              <a:spcBef>
                <a:spcPts val="1200"/>
              </a:spcBef>
              <a:defRPr/>
            </a:pPr>
            <a:r>
              <a:rPr lang="en-US" sz="1600" dirty="0" smtClean="0"/>
              <a:t>The EAS Steering Committee coordinates the work effort and identifies topics, and separate work groups are formed from state and county staff to address the specific topics.</a:t>
            </a:r>
          </a:p>
          <a:p>
            <a:pPr>
              <a:spcBef>
                <a:spcPts val="1200"/>
              </a:spcBef>
              <a:defRPr/>
            </a:pPr>
            <a:r>
              <a:rPr lang="en-US" sz="1600" dirty="0"/>
              <a:t>Proposed initial topics </a:t>
            </a:r>
            <a:r>
              <a:rPr lang="en-US" sz="1600" dirty="0" smtClean="0"/>
              <a:t>were taken </a:t>
            </a:r>
            <a:r>
              <a:rPr lang="en-US" sz="1600" dirty="0"/>
              <a:t>from the Project </a:t>
            </a:r>
            <a:r>
              <a:rPr lang="en-US" sz="1600" dirty="0" smtClean="0"/>
              <a:t>4: Child Services  </a:t>
            </a:r>
            <a:r>
              <a:rPr lang="en-US" sz="1600" dirty="0"/>
              <a:t>Business Plan, Section </a:t>
            </a:r>
            <a:r>
              <a:rPr lang="en-US" sz="1600" dirty="0" smtClean="0"/>
              <a:t>7, developed by the Child Welfare Committee, to address topics specific </a:t>
            </a:r>
            <a:r>
              <a:rPr lang="en-US" sz="1600" dirty="0"/>
              <a:t>for Project 4</a:t>
            </a:r>
            <a:r>
              <a:rPr lang="en-US" sz="1600" dirty="0" smtClean="0"/>
              <a:t>.</a:t>
            </a:r>
          </a:p>
          <a:p>
            <a:pPr>
              <a:spcBef>
                <a:spcPts val="1200"/>
              </a:spcBef>
              <a:defRPr/>
            </a:pPr>
            <a:r>
              <a:rPr lang="en-US" sz="1600" dirty="0" smtClean="0"/>
              <a:t>Once the Project </a:t>
            </a:r>
            <a:r>
              <a:rPr lang="en-US" sz="1600" dirty="0"/>
              <a:t>3 </a:t>
            </a:r>
            <a:r>
              <a:rPr lang="en-US" sz="1600" dirty="0" smtClean="0"/>
              <a:t>Business System Function (BSF) requirements  </a:t>
            </a:r>
            <a:r>
              <a:rPr lang="en-US" sz="1600" dirty="0"/>
              <a:t>review is complete, more topics may be identified for new subgroups.</a:t>
            </a:r>
          </a:p>
          <a:p>
            <a:pPr marL="0" indent="0">
              <a:spcBef>
                <a:spcPts val="1200"/>
              </a:spcBef>
              <a:buNone/>
              <a:defRPr/>
            </a:pPr>
            <a:endParaRPr lang="en-US" sz="1600" dirty="0">
              <a:solidFill>
                <a:srgbClr val="FF0000"/>
              </a:solidFill>
            </a:endParaRPr>
          </a:p>
        </p:txBody>
      </p:sp>
    </p:spTree>
    <p:extLst>
      <p:ext uri="{BB962C8B-B14F-4D97-AF65-F5344CB8AC3E}">
        <p14:creationId xmlns:p14="http://schemas.microsoft.com/office/powerpoint/2010/main" val="40434692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981075" y="96296"/>
            <a:ext cx="7477125" cy="457200"/>
          </a:xfrm>
          <a:prstGeom prst="rect">
            <a:avLst/>
          </a:prstGeom>
        </p:spPr>
        <p:txBody>
          <a:bodyPr/>
          <a:lstStyle>
            <a:lvl1pPr algn="l" rtl="0" eaLnBrk="1" fontAlgn="base" hangingPunct="1">
              <a:spcBef>
                <a:spcPct val="0"/>
              </a:spcBef>
              <a:spcAft>
                <a:spcPct val="0"/>
              </a:spcAft>
              <a:defRPr sz="4000">
                <a:solidFill>
                  <a:schemeClr val="bg1"/>
                </a:solidFill>
                <a:latin typeface="+mj-lt"/>
                <a:ea typeface="+mj-ea"/>
                <a:cs typeface="+mj-cs"/>
              </a:defRPr>
            </a:lvl1pPr>
            <a:lvl2pPr algn="l" rtl="0" eaLnBrk="1" fontAlgn="base" hangingPunct="1">
              <a:spcBef>
                <a:spcPct val="0"/>
              </a:spcBef>
              <a:spcAft>
                <a:spcPct val="0"/>
              </a:spcAft>
              <a:defRPr sz="4000">
                <a:solidFill>
                  <a:schemeClr val="accent1"/>
                </a:solidFill>
                <a:latin typeface="Arial" charset="0"/>
              </a:defRPr>
            </a:lvl2pPr>
            <a:lvl3pPr algn="l" rtl="0" eaLnBrk="1" fontAlgn="base" hangingPunct="1">
              <a:spcBef>
                <a:spcPct val="0"/>
              </a:spcBef>
              <a:spcAft>
                <a:spcPct val="0"/>
              </a:spcAft>
              <a:defRPr sz="4000">
                <a:solidFill>
                  <a:schemeClr val="accent1"/>
                </a:solidFill>
                <a:latin typeface="Arial" charset="0"/>
              </a:defRPr>
            </a:lvl3pPr>
            <a:lvl4pPr algn="l" rtl="0" eaLnBrk="1" fontAlgn="base" hangingPunct="1">
              <a:spcBef>
                <a:spcPct val="0"/>
              </a:spcBef>
              <a:spcAft>
                <a:spcPct val="0"/>
              </a:spcAft>
              <a:defRPr sz="4000">
                <a:solidFill>
                  <a:schemeClr val="accent1"/>
                </a:solidFill>
                <a:latin typeface="Arial" charset="0"/>
              </a:defRPr>
            </a:lvl4pPr>
            <a:lvl5pPr algn="l" rtl="0" eaLnBrk="1" fontAlgn="base" hangingPunct="1">
              <a:spcBef>
                <a:spcPct val="0"/>
              </a:spcBef>
              <a:spcAft>
                <a:spcPct val="0"/>
              </a:spcAft>
              <a:defRPr sz="4000">
                <a:solidFill>
                  <a:schemeClr val="accent1"/>
                </a:solidFill>
                <a:latin typeface="Arial" charset="0"/>
              </a:defRPr>
            </a:lvl5pPr>
            <a:lvl6pPr marL="457200" algn="l" rtl="0" eaLnBrk="1" fontAlgn="base" hangingPunct="1">
              <a:spcBef>
                <a:spcPct val="0"/>
              </a:spcBef>
              <a:spcAft>
                <a:spcPct val="0"/>
              </a:spcAft>
              <a:defRPr sz="4000">
                <a:solidFill>
                  <a:schemeClr val="accent1"/>
                </a:solidFill>
                <a:latin typeface="Arial" charset="0"/>
              </a:defRPr>
            </a:lvl6pPr>
            <a:lvl7pPr marL="914400" algn="l" rtl="0" eaLnBrk="1" fontAlgn="base" hangingPunct="1">
              <a:spcBef>
                <a:spcPct val="0"/>
              </a:spcBef>
              <a:spcAft>
                <a:spcPct val="0"/>
              </a:spcAft>
              <a:defRPr sz="4000">
                <a:solidFill>
                  <a:schemeClr val="accent1"/>
                </a:solidFill>
                <a:latin typeface="Arial" charset="0"/>
              </a:defRPr>
            </a:lvl7pPr>
            <a:lvl8pPr marL="1371600" algn="l" rtl="0" eaLnBrk="1" fontAlgn="base" hangingPunct="1">
              <a:spcBef>
                <a:spcPct val="0"/>
              </a:spcBef>
              <a:spcAft>
                <a:spcPct val="0"/>
              </a:spcAft>
              <a:defRPr sz="4000">
                <a:solidFill>
                  <a:schemeClr val="accent1"/>
                </a:solidFill>
                <a:latin typeface="Arial" charset="0"/>
              </a:defRPr>
            </a:lvl8pPr>
            <a:lvl9pPr marL="1828800" algn="l" rtl="0" eaLnBrk="1" fontAlgn="base" hangingPunct="1">
              <a:spcBef>
                <a:spcPct val="0"/>
              </a:spcBef>
              <a:spcAft>
                <a:spcPct val="0"/>
              </a:spcAft>
              <a:defRPr sz="4000">
                <a:solidFill>
                  <a:schemeClr val="accent1"/>
                </a:solidFill>
                <a:latin typeface="Arial" charset="0"/>
              </a:defRPr>
            </a:lvl9pPr>
          </a:lstStyle>
          <a:p>
            <a:r>
              <a:rPr lang="en-US" sz="2000" b="1" dirty="0" smtClean="0"/>
              <a:t>Software Selection RFP Business System Functions (BSFs)</a:t>
            </a:r>
          </a:p>
        </p:txBody>
      </p:sp>
      <p:sp>
        <p:nvSpPr>
          <p:cNvPr id="4" name="Rectangle 3"/>
          <p:cNvSpPr txBox="1">
            <a:spLocks noChangeArrowheads="1"/>
          </p:cNvSpPr>
          <p:nvPr/>
        </p:nvSpPr>
        <p:spPr>
          <a:xfrm>
            <a:off x="742950" y="1076324"/>
            <a:ext cx="8172450" cy="5248276"/>
          </a:xfrm>
          <a:prstGeom prst="rect">
            <a:avLst/>
          </a:prstGeom>
        </p:spPr>
        <p:txBody>
          <a:bodyPr/>
          <a:lstStyle>
            <a:lvl1pPr marL="342900" indent="-342900" algn="l" rtl="0" eaLnBrk="1" fontAlgn="base" hangingPunct="1">
              <a:spcBef>
                <a:spcPct val="20000"/>
              </a:spcBef>
              <a:spcAft>
                <a:spcPct val="0"/>
              </a:spcAft>
              <a:buFont typeface="Arial" pitchFamily="34" charset="0"/>
              <a:buChar char="•"/>
              <a:defRPr sz="2400" baseline="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Wingdings" pitchFamily="2" charset="2"/>
              <a:buChar char="Ø"/>
              <a:defRPr sz="2000" baseline="0">
                <a:solidFill>
                  <a:schemeClr val="tx1"/>
                </a:solidFill>
                <a:latin typeface="+mn-lt"/>
              </a:defRPr>
            </a:lvl2pPr>
            <a:lvl3pPr marL="1143000" indent="-228600" algn="l" rtl="0" eaLnBrk="1" fontAlgn="base" hangingPunct="1">
              <a:spcBef>
                <a:spcPct val="20000"/>
              </a:spcBef>
              <a:spcAft>
                <a:spcPct val="0"/>
              </a:spcAft>
              <a:buFont typeface="Arial" pitchFamily="34" charset="0"/>
              <a:buChar char="•"/>
              <a:defRPr sz="2200" baseline="0">
                <a:solidFill>
                  <a:schemeClr val="tx1"/>
                </a:solidFill>
                <a:latin typeface="+mn-lt"/>
              </a:defRPr>
            </a:lvl3pPr>
            <a:lvl4pPr marL="1600200" indent="-228600" algn="l" rtl="0" eaLnBrk="1" fontAlgn="base" hangingPunct="1">
              <a:spcBef>
                <a:spcPct val="20000"/>
              </a:spcBef>
              <a:spcAft>
                <a:spcPct val="0"/>
              </a:spcAft>
              <a:buSzPct val="60000"/>
              <a:buFont typeface="Wingdings 2" pitchFamily="18" charset="2"/>
              <a:buChar char=""/>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defRPr>
            </a:lvl9pPr>
          </a:lstStyle>
          <a:p>
            <a:pPr>
              <a:spcBef>
                <a:spcPts val="2400"/>
              </a:spcBef>
              <a:defRPr/>
            </a:pPr>
            <a:r>
              <a:rPr lang="en-US" sz="1800" dirty="0" smtClean="0"/>
              <a:t>From 2005 to 2007, state staff and county contract staff, experts in the program areas in scope of NC FAST, worked with business analysts onsite in Raleigh to identify the business requirements for the NC FAST case management system.</a:t>
            </a:r>
          </a:p>
          <a:p>
            <a:pPr>
              <a:spcBef>
                <a:spcPts val="2400"/>
              </a:spcBef>
              <a:defRPr/>
            </a:pPr>
            <a:r>
              <a:rPr lang="en-US" sz="1800" dirty="0"/>
              <a:t>Over 20 county staff from </a:t>
            </a:r>
            <a:r>
              <a:rPr lang="en-US" sz="1800" dirty="0" smtClean="0"/>
              <a:t>16 </a:t>
            </a:r>
            <a:r>
              <a:rPr lang="en-US" sz="1800" dirty="0"/>
              <a:t>different counties </a:t>
            </a:r>
            <a:r>
              <a:rPr lang="en-US" sz="1800" dirty="0" smtClean="0"/>
              <a:t>participated. Several relocated to Raleigh temporarily to help with this effort.</a:t>
            </a:r>
          </a:p>
          <a:p>
            <a:pPr>
              <a:spcBef>
                <a:spcPts val="2400"/>
              </a:spcBef>
              <a:defRPr/>
            </a:pPr>
            <a:r>
              <a:rPr lang="en-US" sz="1800" dirty="0" smtClean="0"/>
              <a:t>11,000 requirements or Business System Functions (BSFs) were identified for 9 program areas and the global requirements that cross program areas. These BSFs were included in the Software Selection RFP.</a:t>
            </a:r>
          </a:p>
          <a:p>
            <a:pPr>
              <a:spcBef>
                <a:spcPts val="2400"/>
              </a:spcBef>
              <a:defRPr/>
            </a:pPr>
            <a:r>
              <a:rPr lang="en-US" sz="1800" dirty="0" smtClean="0"/>
              <a:t>During this time, county contract staff also contributed to development and evaluation of business process/work flows, use cases, business cases, forms, reports, data dictionaries and data elements in various categories.</a:t>
            </a:r>
          </a:p>
        </p:txBody>
      </p:sp>
    </p:spTree>
    <p:extLst>
      <p:ext uri="{BB962C8B-B14F-4D97-AF65-F5344CB8AC3E}">
        <p14:creationId xmlns:p14="http://schemas.microsoft.com/office/powerpoint/2010/main" val="1523481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 calcmode="lin" valueType="num">
                                      <p:cBhvr additive="base">
                                        <p:cTn id="1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981075" y="96296"/>
            <a:ext cx="7477125" cy="457200"/>
          </a:xfrm>
          <a:prstGeom prst="rect">
            <a:avLst/>
          </a:prstGeom>
        </p:spPr>
        <p:txBody>
          <a:bodyPr/>
          <a:lstStyle>
            <a:lvl1pPr algn="l" rtl="0" eaLnBrk="1" fontAlgn="base" hangingPunct="1">
              <a:spcBef>
                <a:spcPct val="0"/>
              </a:spcBef>
              <a:spcAft>
                <a:spcPct val="0"/>
              </a:spcAft>
              <a:defRPr sz="4000">
                <a:solidFill>
                  <a:schemeClr val="bg1"/>
                </a:solidFill>
                <a:latin typeface="+mj-lt"/>
                <a:ea typeface="+mj-ea"/>
                <a:cs typeface="+mj-cs"/>
              </a:defRPr>
            </a:lvl1pPr>
            <a:lvl2pPr algn="l" rtl="0" eaLnBrk="1" fontAlgn="base" hangingPunct="1">
              <a:spcBef>
                <a:spcPct val="0"/>
              </a:spcBef>
              <a:spcAft>
                <a:spcPct val="0"/>
              </a:spcAft>
              <a:defRPr sz="4000">
                <a:solidFill>
                  <a:schemeClr val="accent1"/>
                </a:solidFill>
                <a:latin typeface="Arial" charset="0"/>
              </a:defRPr>
            </a:lvl2pPr>
            <a:lvl3pPr algn="l" rtl="0" eaLnBrk="1" fontAlgn="base" hangingPunct="1">
              <a:spcBef>
                <a:spcPct val="0"/>
              </a:spcBef>
              <a:spcAft>
                <a:spcPct val="0"/>
              </a:spcAft>
              <a:defRPr sz="4000">
                <a:solidFill>
                  <a:schemeClr val="accent1"/>
                </a:solidFill>
                <a:latin typeface="Arial" charset="0"/>
              </a:defRPr>
            </a:lvl3pPr>
            <a:lvl4pPr algn="l" rtl="0" eaLnBrk="1" fontAlgn="base" hangingPunct="1">
              <a:spcBef>
                <a:spcPct val="0"/>
              </a:spcBef>
              <a:spcAft>
                <a:spcPct val="0"/>
              </a:spcAft>
              <a:defRPr sz="4000">
                <a:solidFill>
                  <a:schemeClr val="accent1"/>
                </a:solidFill>
                <a:latin typeface="Arial" charset="0"/>
              </a:defRPr>
            </a:lvl4pPr>
            <a:lvl5pPr algn="l" rtl="0" eaLnBrk="1" fontAlgn="base" hangingPunct="1">
              <a:spcBef>
                <a:spcPct val="0"/>
              </a:spcBef>
              <a:spcAft>
                <a:spcPct val="0"/>
              </a:spcAft>
              <a:defRPr sz="4000">
                <a:solidFill>
                  <a:schemeClr val="accent1"/>
                </a:solidFill>
                <a:latin typeface="Arial" charset="0"/>
              </a:defRPr>
            </a:lvl5pPr>
            <a:lvl6pPr marL="457200" algn="l" rtl="0" eaLnBrk="1" fontAlgn="base" hangingPunct="1">
              <a:spcBef>
                <a:spcPct val="0"/>
              </a:spcBef>
              <a:spcAft>
                <a:spcPct val="0"/>
              </a:spcAft>
              <a:defRPr sz="4000">
                <a:solidFill>
                  <a:schemeClr val="accent1"/>
                </a:solidFill>
                <a:latin typeface="Arial" charset="0"/>
              </a:defRPr>
            </a:lvl6pPr>
            <a:lvl7pPr marL="914400" algn="l" rtl="0" eaLnBrk="1" fontAlgn="base" hangingPunct="1">
              <a:spcBef>
                <a:spcPct val="0"/>
              </a:spcBef>
              <a:spcAft>
                <a:spcPct val="0"/>
              </a:spcAft>
              <a:defRPr sz="4000">
                <a:solidFill>
                  <a:schemeClr val="accent1"/>
                </a:solidFill>
                <a:latin typeface="Arial" charset="0"/>
              </a:defRPr>
            </a:lvl7pPr>
            <a:lvl8pPr marL="1371600" algn="l" rtl="0" eaLnBrk="1" fontAlgn="base" hangingPunct="1">
              <a:spcBef>
                <a:spcPct val="0"/>
              </a:spcBef>
              <a:spcAft>
                <a:spcPct val="0"/>
              </a:spcAft>
              <a:defRPr sz="4000">
                <a:solidFill>
                  <a:schemeClr val="accent1"/>
                </a:solidFill>
                <a:latin typeface="Arial" charset="0"/>
              </a:defRPr>
            </a:lvl8pPr>
            <a:lvl9pPr marL="1828800" algn="l" rtl="0" eaLnBrk="1" fontAlgn="base" hangingPunct="1">
              <a:spcBef>
                <a:spcPct val="0"/>
              </a:spcBef>
              <a:spcAft>
                <a:spcPct val="0"/>
              </a:spcAft>
              <a:defRPr sz="4000">
                <a:solidFill>
                  <a:schemeClr val="accent1"/>
                </a:solidFill>
                <a:latin typeface="Arial" charset="0"/>
              </a:defRPr>
            </a:lvl9pPr>
          </a:lstStyle>
          <a:p>
            <a:r>
              <a:rPr lang="en-US" sz="2000" b="1" dirty="0" smtClean="0"/>
              <a:t>Initial County Preparedness Activities</a:t>
            </a:r>
          </a:p>
        </p:txBody>
      </p:sp>
      <p:sp>
        <p:nvSpPr>
          <p:cNvPr id="4" name="Rectangle 3"/>
          <p:cNvSpPr txBox="1">
            <a:spLocks noChangeArrowheads="1"/>
          </p:cNvSpPr>
          <p:nvPr/>
        </p:nvSpPr>
        <p:spPr>
          <a:xfrm>
            <a:off x="742950" y="1076324"/>
            <a:ext cx="8172450" cy="5324476"/>
          </a:xfrm>
          <a:prstGeom prst="rect">
            <a:avLst/>
          </a:prstGeom>
        </p:spPr>
        <p:txBody>
          <a:bodyPr/>
          <a:lstStyle>
            <a:lvl1pPr marL="342900" indent="-342900" algn="l" rtl="0" eaLnBrk="1" fontAlgn="base" hangingPunct="1">
              <a:spcBef>
                <a:spcPct val="20000"/>
              </a:spcBef>
              <a:spcAft>
                <a:spcPct val="0"/>
              </a:spcAft>
              <a:buFont typeface="Arial" pitchFamily="34" charset="0"/>
              <a:buChar char="•"/>
              <a:defRPr sz="2400" baseline="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Wingdings" pitchFamily="2" charset="2"/>
              <a:buChar char="Ø"/>
              <a:defRPr sz="2000" baseline="0">
                <a:solidFill>
                  <a:schemeClr val="tx1"/>
                </a:solidFill>
                <a:latin typeface="+mn-lt"/>
              </a:defRPr>
            </a:lvl2pPr>
            <a:lvl3pPr marL="1143000" indent="-228600" algn="l" rtl="0" eaLnBrk="1" fontAlgn="base" hangingPunct="1">
              <a:spcBef>
                <a:spcPct val="20000"/>
              </a:spcBef>
              <a:spcAft>
                <a:spcPct val="0"/>
              </a:spcAft>
              <a:buFont typeface="Arial" pitchFamily="34" charset="0"/>
              <a:buChar char="•"/>
              <a:defRPr sz="2200" baseline="0">
                <a:solidFill>
                  <a:schemeClr val="tx1"/>
                </a:solidFill>
                <a:latin typeface="+mn-lt"/>
              </a:defRPr>
            </a:lvl3pPr>
            <a:lvl4pPr marL="1600200" indent="-228600" algn="l" rtl="0" eaLnBrk="1" fontAlgn="base" hangingPunct="1">
              <a:spcBef>
                <a:spcPct val="20000"/>
              </a:spcBef>
              <a:spcAft>
                <a:spcPct val="0"/>
              </a:spcAft>
              <a:buSzPct val="60000"/>
              <a:buFont typeface="Wingdings 2" pitchFamily="18" charset="2"/>
              <a:buChar char=""/>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defRPr>
            </a:lvl9pPr>
          </a:lstStyle>
          <a:p>
            <a:pPr marL="0" indent="0">
              <a:spcBef>
                <a:spcPts val="1200"/>
              </a:spcBef>
              <a:buNone/>
              <a:defRPr/>
            </a:pPr>
            <a:r>
              <a:rPr lang="en-US" sz="1600" dirty="0" smtClean="0"/>
              <a:t>Prior to Project 1: Global Case Management and FNS, early efforts to prepare counties were ongoing for several years:</a:t>
            </a:r>
          </a:p>
          <a:p>
            <a:pPr>
              <a:spcBef>
                <a:spcPts val="1200"/>
              </a:spcBef>
              <a:defRPr/>
            </a:pPr>
            <a:r>
              <a:rPr lang="en-US" sz="1600" dirty="0" smtClean="0"/>
              <a:t>Some counties used the Service Delivery Interface (SDI) and OLV (On-Line </a:t>
            </a:r>
            <a:r>
              <a:rPr lang="en-US" sz="1600" dirty="0"/>
              <a:t>Verification</a:t>
            </a:r>
            <a:r>
              <a:rPr lang="en-US" sz="1600" dirty="0" smtClean="0"/>
              <a:t>) tools, which were early </a:t>
            </a:r>
            <a:r>
              <a:rPr lang="en-US" sz="1600" dirty="0"/>
              <a:t>NC FAST </a:t>
            </a:r>
            <a:r>
              <a:rPr lang="en-US" sz="1600" dirty="0" smtClean="0"/>
              <a:t>tools now integrated in the case management system. Work groups were established to solicit input and share progress; over 15 county staff from 14 different counties participated.</a:t>
            </a:r>
          </a:p>
          <a:p>
            <a:pPr>
              <a:spcBef>
                <a:spcPts val="1200"/>
              </a:spcBef>
              <a:defRPr/>
            </a:pPr>
            <a:r>
              <a:rPr lang="en-US" sz="1600" dirty="0" smtClean="0"/>
              <a:t>NC FAST shared information such as minimum system requirements, fact sheets, status, accomplishments, challenges, and Q&amp;A sessions through emails, county visits, listservs, and presentations to county staff.</a:t>
            </a:r>
          </a:p>
          <a:p>
            <a:pPr>
              <a:spcBef>
                <a:spcPts val="1200"/>
              </a:spcBef>
              <a:defRPr/>
            </a:pPr>
            <a:r>
              <a:rPr lang="en-US" sz="1600" dirty="0" smtClean="0"/>
              <a:t>Presentations were frequently held for county groups, such as NCLGISA</a:t>
            </a:r>
            <a:r>
              <a:rPr lang="en-US" sz="1600" dirty="0"/>
              <a:t>, NCSSA, New </a:t>
            </a:r>
            <a:r>
              <a:rPr lang="en-US" sz="1600" dirty="0" smtClean="0"/>
              <a:t>Directors, NCACDSS, NCACBSS, Regional DSS Conferences, and others.</a:t>
            </a:r>
          </a:p>
          <a:p>
            <a:pPr>
              <a:spcBef>
                <a:spcPts val="1200"/>
              </a:spcBef>
              <a:defRPr/>
            </a:pPr>
            <a:r>
              <a:rPr lang="en-US" sz="1600" dirty="0" smtClean="0"/>
              <a:t>Focus groups were held. For example: In </a:t>
            </a:r>
            <a:r>
              <a:rPr lang="en-US" sz="1600" dirty="0"/>
              <a:t>2007, 42 county staff representing 25 </a:t>
            </a:r>
            <a:r>
              <a:rPr lang="en-US" sz="1600" dirty="0" smtClean="0"/>
              <a:t>counties </a:t>
            </a:r>
            <a:r>
              <a:rPr lang="en-US" sz="1600" dirty="0"/>
              <a:t>met </a:t>
            </a:r>
            <a:r>
              <a:rPr lang="en-US" sz="1600" dirty="0" smtClean="0"/>
              <a:t>in </a:t>
            </a:r>
            <a:r>
              <a:rPr lang="en-US" sz="1600" dirty="0"/>
              <a:t>Raleigh to </a:t>
            </a:r>
            <a:r>
              <a:rPr lang="en-US" sz="1600" dirty="0" smtClean="0"/>
              <a:t>identify </a:t>
            </a:r>
            <a:r>
              <a:rPr lang="en-US" sz="1600" dirty="0"/>
              <a:t>business and technical </a:t>
            </a:r>
            <a:r>
              <a:rPr lang="en-US" sz="1600" dirty="0" smtClean="0"/>
              <a:t>areas </a:t>
            </a:r>
            <a:r>
              <a:rPr lang="en-US" sz="1600" dirty="0"/>
              <a:t>impacted by </a:t>
            </a:r>
            <a:r>
              <a:rPr lang="en-US" sz="1600" dirty="0" smtClean="0"/>
              <a:t>the</a:t>
            </a:r>
            <a:br>
              <a:rPr lang="en-US" sz="1600" dirty="0" smtClean="0"/>
            </a:br>
            <a:r>
              <a:rPr lang="en-US" sz="1600" dirty="0" smtClean="0"/>
              <a:t>NC FAST implementation. They discussed ways that counties conducted communication</a:t>
            </a:r>
            <a:r>
              <a:rPr lang="en-US" sz="1600" dirty="0"/>
              <a:t>, training readiness, technical and infrastructural </a:t>
            </a:r>
            <a:r>
              <a:rPr lang="en-US" sz="1600" dirty="0" smtClean="0"/>
              <a:t>areas, </a:t>
            </a:r>
            <a:r>
              <a:rPr lang="en-US" sz="1600" dirty="0"/>
              <a:t>business processes, and county office organization. </a:t>
            </a:r>
            <a:r>
              <a:rPr lang="en-US" sz="1600" dirty="0" smtClean="0"/>
              <a:t>They initiated </a:t>
            </a:r>
            <a:r>
              <a:rPr lang="en-US" sz="1600" dirty="0"/>
              <a:t>a list of questions </a:t>
            </a:r>
            <a:r>
              <a:rPr lang="en-US" sz="1600" dirty="0" smtClean="0"/>
              <a:t>to ask </a:t>
            </a:r>
            <a:r>
              <a:rPr lang="en-US" sz="1600" dirty="0"/>
              <a:t>each county </a:t>
            </a:r>
            <a:r>
              <a:rPr lang="en-US" sz="1600" dirty="0" smtClean="0"/>
              <a:t>as </a:t>
            </a:r>
            <a:r>
              <a:rPr lang="en-US" sz="1600" dirty="0"/>
              <a:t>it </a:t>
            </a:r>
            <a:r>
              <a:rPr lang="en-US" sz="1600" dirty="0" smtClean="0"/>
              <a:t>prepared for implementation. Responses were used to develop an </a:t>
            </a:r>
            <a:r>
              <a:rPr lang="en-US" sz="1600" dirty="0"/>
              <a:t>operational impact analysis </a:t>
            </a:r>
            <a:r>
              <a:rPr lang="en-US" sz="1600" dirty="0" smtClean="0"/>
              <a:t>to help counties prepare to implement NC </a:t>
            </a:r>
            <a:r>
              <a:rPr lang="en-US" sz="1600" dirty="0"/>
              <a:t>FAST</a:t>
            </a:r>
            <a:r>
              <a:rPr lang="en-US" sz="1600" dirty="0" smtClean="0"/>
              <a:t>.</a:t>
            </a:r>
          </a:p>
          <a:p>
            <a:pPr>
              <a:spcBef>
                <a:spcPts val="1200"/>
              </a:spcBef>
              <a:defRPr/>
            </a:pPr>
            <a:endParaRPr lang="en-US" sz="1600" dirty="0" smtClean="0"/>
          </a:p>
        </p:txBody>
      </p:sp>
    </p:spTree>
    <p:extLst>
      <p:ext uri="{BB962C8B-B14F-4D97-AF65-F5344CB8AC3E}">
        <p14:creationId xmlns:p14="http://schemas.microsoft.com/office/powerpoint/2010/main" val="2361214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 calcmode="lin" valueType="num">
                                      <p:cBhvr additive="base">
                                        <p:cTn id="1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 calcmode="lin" valueType="num">
                                      <p:cBhvr additive="base">
                                        <p:cTn id="2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981075" y="96296"/>
            <a:ext cx="7477125" cy="457200"/>
          </a:xfrm>
          <a:prstGeom prst="rect">
            <a:avLst/>
          </a:prstGeom>
        </p:spPr>
        <p:txBody>
          <a:bodyPr/>
          <a:lstStyle>
            <a:lvl1pPr algn="l" rtl="0" eaLnBrk="1" fontAlgn="base" hangingPunct="1">
              <a:spcBef>
                <a:spcPct val="0"/>
              </a:spcBef>
              <a:spcAft>
                <a:spcPct val="0"/>
              </a:spcAft>
              <a:defRPr sz="4000">
                <a:solidFill>
                  <a:schemeClr val="bg1"/>
                </a:solidFill>
                <a:latin typeface="+mj-lt"/>
                <a:ea typeface="+mj-ea"/>
                <a:cs typeface="+mj-cs"/>
              </a:defRPr>
            </a:lvl1pPr>
            <a:lvl2pPr algn="l" rtl="0" eaLnBrk="1" fontAlgn="base" hangingPunct="1">
              <a:spcBef>
                <a:spcPct val="0"/>
              </a:spcBef>
              <a:spcAft>
                <a:spcPct val="0"/>
              </a:spcAft>
              <a:defRPr sz="4000">
                <a:solidFill>
                  <a:schemeClr val="accent1"/>
                </a:solidFill>
                <a:latin typeface="Arial" charset="0"/>
              </a:defRPr>
            </a:lvl2pPr>
            <a:lvl3pPr algn="l" rtl="0" eaLnBrk="1" fontAlgn="base" hangingPunct="1">
              <a:spcBef>
                <a:spcPct val="0"/>
              </a:spcBef>
              <a:spcAft>
                <a:spcPct val="0"/>
              </a:spcAft>
              <a:defRPr sz="4000">
                <a:solidFill>
                  <a:schemeClr val="accent1"/>
                </a:solidFill>
                <a:latin typeface="Arial" charset="0"/>
              </a:defRPr>
            </a:lvl3pPr>
            <a:lvl4pPr algn="l" rtl="0" eaLnBrk="1" fontAlgn="base" hangingPunct="1">
              <a:spcBef>
                <a:spcPct val="0"/>
              </a:spcBef>
              <a:spcAft>
                <a:spcPct val="0"/>
              </a:spcAft>
              <a:defRPr sz="4000">
                <a:solidFill>
                  <a:schemeClr val="accent1"/>
                </a:solidFill>
                <a:latin typeface="Arial" charset="0"/>
              </a:defRPr>
            </a:lvl4pPr>
            <a:lvl5pPr algn="l" rtl="0" eaLnBrk="1" fontAlgn="base" hangingPunct="1">
              <a:spcBef>
                <a:spcPct val="0"/>
              </a:spcBef>
              <a:spcAft>
                <a:spcPct val="0"/>
              </a:spcAft>
              <a:defRPr sz="4000">
                <a:solidFill>
                  <a:schemeClr val="accent1"/>
                </a:solidFill>
                <a:latin typeface="Arial" charset="0"/>
              </a:defRPr>
            </a:lvl5pPr>
            <a:lvl6pPr marL="457200" algn="l" rtl="0" eaLnBrk="1" fontAlgn="base" hangingPunct="1">
              <a:spcBef>
                <a:spcPct val="0"/>
              </a:spcBef>
              <a:spcAft>
                <a:spcPct val="0"/>
              </a:spcAft>
              <a:defRPr sz="4000">
                <a:solidFill>
                  <a:schemeClr val="accent1"/>
                </a:solidFill>
                <a:latin typeface="Arial" charset="0"/>
              </a:defRPr>
            </a:lvl6pPr>
            <a:lvl7pPr marL="914400" algn="l" rtl="0" eaLnBrk="1" fontAlgn="base" hangingPunct="1">
              <a:spcBef>
                <a:spcPct val="0"/>
              </a:spcBef>
              <a:spcAft>
                <a:spcPct val="0"/>
              </a:spcAft>
              <a:defRPr sz="4000">
                <a:solidFill>
                  <a:schemeClr val="accent1"/>
                </a:solidFill>
                <a:latin typeface="Arial" charset="0"/>
              </a:defRPr>
            </a:lvl7pPr>
            <a:lvl8pPr marL="1371600" algn="l" rtl="0" eaLnBrk="1" fontAlgn="base" hangingPunct="1">
              <a:spcBef>
                <a:spcPct val="0"/>
              </a:spcBef>
              <a:spcAft>
                <a:spcPct val="0"/>
              </a:spcAft>
              <a:defRPr sz="4000">
                <a:solidFill>
                  <a:schemeClr val="accent1"/>
                </a:solidFill>
                <a:latin typeface="Arial" charset="0"/>
              </a:defRPr>
            </a:lvl8pPr>
            <a:lvl9pPr marL="1828800" algn="l" rtl="0" eaLnBrk="1" fontAlgn="base" hangingPunct="1">
              <a:spcBef>
                <a:spcPct val="0"/>
              </a:spcBef>
              <a:spcAft>
                <a:spcPct val="0"/>
              </a:spcAft>
              <a:defRPr sz="4000">
                <a:solidFill>
                  <a:schemeClr val="accent1"/>
                </a:solidFill>
                <a:latin typeface="Arial" charset="0"/>
              </a:defRPr>
            </a:lvl9pPr>
          </a:lstStyle>
          <a:p>
            <a:r>
              <a:rPr lang="en-US" sz="2000" b="1" dirty="0" smtClean="0"/>
              <a:t>NC FAST Overview</a:t>
            </a:r>
          </a:p>
        </p:txBody>
      </p:sp>
      <p:sp>
        <p:nvSpPr>
          <p:cNvPr id="10" name="Rectangle 3"/>
          <p:cNvSpPr txBox="1">
            <a:spLocks noChangeArrowheads="1"/>
          </p:cNvSpPr>
          <p:nvPr/>
        </p:nvSpPr>
        <p:spPr>
          <a:xfrm>
            <a:off x="533400" y="1752600"/>
            <a:ext cx="8077200" cy="4419600"/>
          </a:xfrm>
          <a:prstGeom prst="rect">
            <a:avLst/>
          </a:prstGeom>
        </p:spPr>
        <p:txBody>
          <a:bodyPr/>
          <a:lstStyle>
            <a:lvl1pPr marL="342900" indent="-342900" algn="l" rtl="0" eaLnBrk="1" fontAlgn="base" hangingPunct="1">
              <a:spcBef>
                <a:spcPct val="20000"/>
              </a:spcBef>
              <a:spcAft>
                <a:spcPct val="0"/>
              </a:spcAft>
              <a:buFont typeface="Arial" pitchFamily="34" charset="0"/>
              <a:buChar char="•"/>
              <a:defRPr sz="2400" baseline="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Wingdings" pitchFamily="2" charset="2"/>
              <a:buChar char="Ø"/>
              <a:defRPr sz="2000" baseline="0">
                <a:solidFill>
                  <a:schemeClr val="tx1"/>
                </a:solidFill>
                <a:latin typeface="+mn-lt"/>
              </a:defRPr>
            </a:lvl2pPr>
            <a:lvl3pPr marL="1143000" indent="-228600" algn="l" rtl="0" eaLnBrk="1" fontAlgn="base" hangingPunct="1">
              <a:spcBef>
                <a:spcPct val="20000"/>
              </a:spcBef>
              <a:spcAft>
                <a:spcPct val="0"/>
              </a:spcAft>
              <a:buFont typeface="Arial" pitchFamily="34" charset="0"/>
              <a:buChar char="•"/>
              <a:defRPr sz="2200" baseline="0">
                <a:solidFill>
                  <a:schemeClr val="tx1"/>
                </a:solidFill>
                <a:latin typeface="+mn-lt"/>
              </a:defRPr>
            </a:lvl3pPr>
            <a:lvl4pPr marL="1600200" indent="-228600" algn="l" rtl="0" eaLnBrk="1" fontAlgn="base" hangingPunct="1">
              <a:spcBef>
                <a:spcPct val="20000"/>
              </a:spcBef>
              <a:spcAft>
                <a:spcPct val="0"/>
              </a:spcAft>
              <a:buSzPct val="60000"/>
              <a:buFont typeface="Wingdings 2" pitchFamily="18" charset="2"/>
              <a:buChar char=""/>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defRPr>
            </a:lvl9pPr>
          </a:lstStyle>
          <a:p>
            <a:pPr>
              <a:spcBef>
                <a:spcPts val="1200"/>
              </a:spcBef>
            </a:pPr>
            <a:r>
              <a:rPr lang="en-US" altLang="en-US" sz="2000" kern="0" dirty="0" smtClean="0"/>
              <a:t>Software solution that delivers state benefits and services at the county level (software procurement began in 2008)</a:t>
            </a:r>
          </a:p>
          <a:p>
            <a:pPr>
              <a:spcBef>
                <a:spcPts val="1200"/>
              </a:spcBef>
            </a:pPr>
            <a:r>
              <a:rPr lang="en-US" altLang="en-US" sz="2000" kern="0" dirty="0" smtClean="0"/>
              <a:t>Determines eligibility for economic benefits</a:t>
            </a:r>
          </a:p>
          <a:p>
            <a:pPr>
              <a:spcBef>
                <a:spcPts val="1200"/>
              </a:spcBef>
            </a:pPr>
            <a:r>
              <a:rPr lang="en-US" altLang="en-US" sz="2000" kern="0" dirty="0" smtClean="0"/>
              <a:t>Introduces modern technology and new business practices</a:t>
            </a:r>
          </a:p>
          <a:p>
            <a:pPr>
              <a:spcBef>
                <a:spcPts val="1200"/>
              </a:spcBef>
            </a:pPr>
            <a:r>
              <a:rPr lang="en-US" altLang="en-US" sz="2000" kern="0" dirty="0" smtClean="0"/>
              <a:t>Takes applications in new and different ways</a:t>
            </a:r>
          </a:p>
          <a:p>
            <a:pPr>
              <a:spcBef>
                <a:spcPts val="1200"/>
              </a:spcBef>
            </a:pPr>
            <a:r>
              <a:rPr lang="en-US" altLang="en-US" sz="2000" kern="0" dirty="0" smtClean="0"/>
              <a:t>Reduces time spent doing paperwork</a:t>
            </a:r>
          </a:p>
          <a:p>
            <a:pPr>
              <a:spcBef>
                <a:spcPts val="1200"/>
              </a:spcBef>
            </a:pPr>
            <a:r>
              <a:rPr lang="en-US" altLang="en-US" sz="2000" kern="0" dirty="0" smtClean="0"/>
              <a:t>Replaces 19 legacy systems</a:t>
            </a:r>
          </a:p>
          <a:p>
            <a:pPr>
              <a:spcBef>
                <a:spcPts val="1200"/>
              </a:spcBef>
            </a:pPr>
            <a:r>
              <a:rPr lang="en-US" altLang="en-US" sz="2000" kern="0" dirty="0" smtClean="0"/>
              <a:t>Shares client data across all benefitting programs</a:t>
            </a:r>
          </a:p>
          <a:p>
            <a:pPr>
              <a:spcBef>
                <a:spcPts val="1200"/>
              </a:spcBef>
            </a:pPr>
            <a:r>
              <a:rPr lang="en-US" altLang="en-US" sz="2000" kern="0" dirty="0" smtClean="0"/>
              <a:t>Applies federal rules, built into the system</a:t>
            </a:r>
          </a:p>
          <a:p>
            <a:pPr>
              <a:spcBef>
                <a:spcPts val="1200"/>
              </a:spcBef>
            </a:pPr>
            <a:r>
              <a:rPr lang="en-US" altLang="en-US" sz="2000" kern="0" dirty="0" smtClean="0"/>
              <a:t>90% business process change management, 10% technology</a:t>
            </a:r>
          </a:p>
        </p:txBody>
      </p:sp>
      <p:sp>
        <p:nvSpPr>
          <p:cNvPr id="11" name="Rectangle 2"/>
          <p:cNvSpPr txBox="1">
            <a:spLocks noChangeArrowheads="1"/>
          </p:cNvSpPr>
          <p:nvPr/>
        </p:nvSpPr>
        <p:spPr>
          <a:xfrm>
            <a:off x="381000" y="990600"/>
            <a:ext cx="8077200" cy="609600"/>
          </a:xfrm>
          <a:prstGeom prst="rect">
            <a:avLst/>
          </a:prstGeom>
        </p:spPr>
        <p:txBody>
          <a:bodyPr/>
          <a:lstStyle>
            <a:lvl1pPr algn="l" rtl="0" eaLnBrk="1" fontAlgn="base" hangingPunct="1">
              <a:spcBef>
                <a:spcPct val="0"/>
              </a:spcBef>
              <a:spcAft>
                <a:spcPct val="0"/>
              </a:spcAft>
              <a:defRPr sz="4000">
                <a:solidFill>
                  <a:schemeClr val="accent1"/>
                </a:solidFill>
                <a:latin typeface="+mj-lt"/>
                <a:ea typeface="+mj-ea"/>
                <a:cs typeface="+mj-cs"/>
              </a:defRPr>
            </a:lvl1pPr>
            <a:lvl2pPr algn="l" rtl="0" eaLnBrk="1" fontAlgn="base" hangingPunct="1">
              <a:spcBef>
                <a:spcPct val="0"/>
              </a:spcBef>
              <a:spcAft>
                <a:spcPct val="0"/>
              </a:spcAft>
              <a:defRPr sz="4000">
                <a:solidFill>
                  <a:schemeClr val="accent1"/>
                </a:solidFill>
                <a:latin typeface="Arial" charset="0"/>
              </a:defRPr>
            </a:lvl2pPr>
            <a:lvl3pPr algn="l" rtl="0" eaLnBrk="1" fontAlgn="base" hangingPunct="1">
              <a:spcBef>
                <a:spcPct val="0"/>
              </a:spcBef>
              <a:spcAft>
                <a:spcPct val="0"/>
              </a:spcAft>
              <a:defRPr sz="4000">
                <a:solidFill>
                  <a:schemeClr val="accent1"/>
                </a:solidFill>
                <a:latin typeface="Arial" charset="0"/>
              </a:defRPr>
            </a:lvl3pPr>
            <a:lvl4pPr algn="l" rtl="0" eaLnBrk="1" fontAlgn="base" hangingPunct="1">
              <a:spcBef>
                <a:spcPct val="0"/>
              </a:spcBef>
              <a:spcAft>
                <a:spcPct val="0"/>
              </a:spcAft>
              <a:defRPr sz="4000">
                <a:solidFill>
                  <a:schemeClr val="accent1"/>
                </a:solidFill>
                <a:latin typeface="Arial" charset="0"/>
              </a:defRPr>
            </a:lvl4pPr>
            <a:lvl5pPr algn="l" rtl="0" eaLnBrk="1" fontAlgn="base" hangingPunct="1">
              <a:spcBef>
                <a:spcPct val="0"/>
              </a:spcBef>
              <a:spcAft>
                <a:spcPct val="0"/>
              </a:spcAft>
              <a:defRPr sz="4000">
                <a:solidFill>
                  <a:schemeClr val="accent1"/>
                </a:solidFill>
                <a:latin typeface="Arial" charset="0"/>
              </a:defRPr>
            </a:lvl5pPr>
            <a:lvl6pPr marL="457200" algn="l" rtl="0" eaLnBrk="1" fontAlgn="base" hangingPunct="1">
              <a:spcBef>
                <a:spcPct val="0"/>
              </a:spcBef>
              <a:spcAft>
                <a:spcPct val="0"/>
              </a:spcAft>
              <a:defRPr sz="4000">
                <a:solidFill>
                  <a:schemeClr val="accent1"/>
                </a:solidFill>
                <a:latin typeface="Arial" charset="0"/>
              </a:defRPr>
            </a:lvl6pPr>
            <a:lvl7pPr marL="914400" algn="l" rtl="0" eaLnBrk="1" fontAlgn="base" hangingPunct="1">
              <a:spcBef>
                <a:spcPct val="0"/>
              </a:spcBef>
              <a:spcAft>
                <a:spcPct val="0"/>
              </a:spcAft>
              <a:defRPr sz="4000">
                <a:solidFill>
                  <a:schemeClr val="accent1"/>
                </a:solidFill>
                <a:latin typeface="Arial" charset="0"/>
              </a:defRPr>
            </a:lvl7pPr>
            <a:lvl8pPr marL="1371600" algn="l" rtl="0" eaLnBrk="1" fontAlgn="base" hangingPunct="1">
              <a:spcBef>
                <a:spcPct val="0"/>
              </a:spcBef>
              <a:spcAft>
                <a:spcPct val="0"/>
              </a:spcAft>
              <a:defRPr sz="4000">
                <a:solidFill>
                  <a:schemeClr val="accent1"/>
                </a:solidFill>
                <a:latin typeface="Arial" charset="0"/>
              </a:defRPr>
            </a:lvl8pPr>
            <a:lvl9pPr marL="1828800" algn="l" rtl="0" eaLnBrk="1" fontAlgn="base" hangingPunct="1">
              <a:spcBef>
                <a:spcPct val="0"/>
              </a:spcBef>
              <a:spcAft>
                <a:spcPct val="0"/>
              </a:spcAft>
              <a:defRPr sz="4000">
                <a:solidFill>
                  <a:schemeClr val="accent1"/>
                </a:solidFill>
                <a:latin typeface="Arial" charset="0"/>
              </a:defRPr>
            </a:lvl9pPr>
          </a:lstStyle>
          <a:p>
            <a:r>
              <a:rPr lang="en-US" altLang="en-US" sz="2800" kern="0" dirty="0">
                <a:solidFill>
                  <a:schemeClr val="tx1"/>
                </a:solidFill>
              </a:rPr>
              <a:t>What is NC FAST?</a:t>
            </a:r>
          </a:p>
        </p:txBody>
      </p:sp>
    </p:spTree>
    <p:extLst>
      <p:ext uri="{BB962C8B-B14F-4D97-AF65-F5344CB8AC3E}">
        <p14:creationId xmlns:p14="http://schemas.microsoft.com/office/powerpoint/2010/main" val="27363097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981075" y="96296"/>
            <a:ext cx="7477125" cy="457200"/>
          </a:xfrm>
          <a:prstGeom prst="rect">
            <a:avLst/>
          </a:prstGeom>
        </p:spPr>
        <p:txBody>
          <a:bodyPr/>
          <a:lstStyle>
            <a:lvl1pPr algn="l" rtl="0" eaLnBrk="1" fontAlgn="base" hangingPunct="1">
              <a:spcBef>
                <a:spcPct val="0"/>
              </a:spcBef>
              <a:spcAft>
                <a:spcPct val="0"/>
              </a:spcAft>
              <a:defRPr sz="4000">
                <a:solidFill>
                  <a:schemeClr val="bg1"/>
                </a:solidFill>
                <a:latin typeface="+mj-lt"/>
                <a:ea typeface="+mj-ea"/>
                <a:cs typeface="+mj-cs"/>
              </a:defRPr>
            </a:lvl1pPr>
            <a:lvl2pPr algn="l" rtl="0" eaLnBrk="1" fontAlgn="base" hangingPunct="1">
              <a:spcBef>
                <a:spcPct val="0"/>
              </a:spcBef>
              <a:spcAft>
                <a:spcPct val="0"/>
              </a:spcAft>
              <a:defRPr sz="4000">
                <a:solidFill>
                  <a:schemeClr val="accent1"/>
                </a:solidFill>
                <a:latin typeface="Arial" charset="0"/>
              </a:defRPr>
            </a:lvl2pPr>
            <a:lvl3pPr algn="l" rtl="0" eaLnBrk="1" fontAlgn="base" hangingPunct="1">
              <a:spcBef>
                <a:spcPct val="0"/>
              </a:spcBef>
              <a:spcAft>
                <a:spcPct val="0"/>
              </a:spcAft>
              <a:defRPr sz="4000">
                <a:solidFill>
                  <a:schemeClr val="accent1"/>
                </a:solidFill>
                <a:latin typeface="Arial" charset="0"/>
              </a:defRPr>
            </a:lvl3pPr>
            <a:lvl4pPr algn="l" rtl="0" eaLnBrk="1" fontAlgn="base" hangingPunct="1">
              <a:spcBef>
                <a:spcPct val="0"/>
              </a:spcBef>
              <a:spcAft>
                <a:spcPct val="0"/>
              </a:spcAft>
              <a:defRPr sz="4000">
                <a:solidFill>
                  <a:schemeClr val="accent1"/>
                </a:solidFill>
                <a:latin typeface="Arial" charset="0"/>
              </a:defRPr>
            </a:lvl4pPr>
            <a:lvl5pPr algn="l" rtl="0" eaLnBrk="1" fontAlgn="base" hangingPunct="1">
              <a:spcBef>
                <a:spcPct val="0"/>
              </a:spcBef>
              <a:spcAft>
                <a:spcPct val="0"/>
              </a:spcAft>
              <a:defRPr sz="4000">
                <a:solidFill>
                  <a:schemeClr val="accent1"/>
                </a:solidFill>
                <a:latin typeface="Arial" charset="0"/>
              </a:defRPr>
            </a:lvl5pPr>
            <a:lvl6pPr marL="457200" algn="l" rtl="0" eaLnBrk="1" fontAlgn="base" hangingPunct="1">
              <a:spcBef>
                <a:spcPct val="0"/>
              </a:spcBef>
              <a:spcAft>
                <a:spcPct val="0"/>
              </a:spcAft>
              <a:defRPr sz="4000">
                <a:solidFill>
                  <a:schemeClr val="accent1"/>
                </a:solidFill>
                <a:latin typeface="Arial" charset="0"/>
              </a:defRPr>
            </a:lvl6pPr>
            <a:lvl7pPr marL="914400" algn="l" rtl="0" eaLnBrk="1" fontAlgn="base" hangingPunct="1">
              <a:spcBef>
                <a:spcPct val="0"/>
              </a:spcBef>
              <a:spcAft>
                <a:spcPct val="0"/>
              </a:spcAft>
              <a:defRPr sz="4000">
                <a:solidFill>
                  <a:schemeClr val="accent1"/>
                </a:solidFill>
                <a:latin typeface="Arial" charset="0"/>
              </a:defRPr>
            </a:lvl7pPr>
            <a:lvl8pPr marL="1371600" algn="l" rtl="0" eaLnBrk="1" fontAlgn="base" hangingPunct="1">
              <a:spcBef>
                <a:spcPct val="0"/>
              </a:spcBef>
              <a:spcAft>
                <a:spcPct val="0"/>
              </a:spcAft>
              <a:defRPr sz="4000">
                <a:solidFill>
                  <a:schemeClr val="accent1"/>
                </a:solidFill>
                <a:latin typeface="Arial" charset="0"/>
              </a:defRPr>
            </a:lvl8pPr>
            <a:lvl9pPr marL="1828800" algn="l" rtl="0" eaLnBrk="1" fontAlgn="base" hangingPunct="1">
              <a:spcBef>
                <a:spcPct val="0"/>
              </a:spcBef>
              <a:spcAft>
                <a:spcPct val="0"/>
              </a:spcAft>
              <a:defRPr sz="4000">
                <a:solidFill>
                  <a:schemeClr val="accent1"/>
                </a:solidFill>
                <a:latin typeface="Arial" charset="0"/>
              </a:defRPr>
            </a:lvl9pPr>
          </a:lstStyle>
          <a:p>
            <a:r>
              <a:rPr lang="en-US" sz="2000" b="1" dirty="0" smtClean="0"/>
              <a:t>County Involvement</a:t>
            </a:r>
          </a:p>
        </p:txBody>
      </p:sp>
      <p:sp>
        <p:nvSpPr>
          <p:cNvPr id="4" name="Rectangle 3"/>
          <p:cNvSpPr txBox="1">
            <a:spLocks noChangeArrowheads="1"/>
          </p:cNvSpPr>
          <p:nvPr/>
        </p:nvSpPr>
        <p:spPr>
          <a:xfrm>
            <a:off x="742950" y="1076324"/>
            <a:ext cx="7943850" cy="5553076"/>
          </a:xfrm>
          <a:prstGeom prst="rect">
            <a:avLst/>
          </a:prstGeom>
        </p:spPr>
        <p:txBody>
          <a:bodyPr/>
          <a:lstStyle>
            <a:lvl1pPr marL="342900" indent="-342900" algn="l" rtl="0" eaLnBrk="1" fontAlgn="base" hangingPunct="1">
              <a:spcBef>
                <a:spcPct val="20000"/>
              </a:spcBef>
              <a:spcAft>
                <a:spcPct val="0"/>
              </a:spcAft>
              <a:buFont typeface="Arial" pitchFamily="34" charset="0"/>
              <a:buChar char="•"/>
              <a:defRPr sz="2400" baseline="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Wingdings" pitchFamily="2" charset="2"/>
              <a:buChar char="Ø"/>
              <a:defRPr sz="2000" baseline="0">
                <a:solidFill>
                  <a:schemeClr val="tx1"/>
                </a:solidFill>
                <a:latin typeface="+mn-lt"/>
              </a:defRPr>
            </a:lvl2pPr>
            <a:lvl3pPr marL="1143000" indent="-228600" algn="l" rtl="0" eaLnBrk="1" fontAlgn="base" hangingPunct="1">
              <a:spcBef>
                <a:spcPct val="20000"/>
              </a:spcBef>
              <a:spcAft>
                <a:spcPct val="0"/>
              </a:spcAft>
              <a:buFont typeface="Arial" pitchFamily="34" charset="0"/>
              <a:buChar char="•"/>
              <a:defRPr sz="2200" baseline="0">
                <a:solidFill>
                  <a:schemeClr val="tx1"/>
                </a:solidFill>
                <a:latin typeface="+mn-lt"/>
              </a:defRPr>
            </a:lvl3pPr>
            <a:lvl4pPr marL="1600200" indent="-228600" algn="l" rtl="0" eaLnBrk="1" fontAlgn="base" hangingPunct="1">
              <a:spcBef>
                <a:spcPct val="20000"/>
              </a:spcBef>
              <a:spcAft>
                <a:spcPct val="0"/>
              </a:spcAft>
              <a:buSzPct val="60000"/>
              <a:buFont typeface="Wingdings 2" pitchFamily="18" charset="2"/>
              <a:buChar char=""/>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defRPr>
            </a:lvl9pPr>
          </a:lstStyle>
          <a:p>
            <a:pPr marL="0" indent="0">
              <a:spcBef>
                <a:spcPts val="1200"/>
              </a:spcBef>
              <a:buNone/>
              <a:defRPr/>
            </a:pPr>
            <a:r>
              <a:rPr lang="en-US" sz="1600" dirty="0" smtClean="0"/>
              <a:t>Since Project 1, comprehensive county readiness activities were conducted for each NC FAST project:</a:t>
            </a:r>
            <a:endParaRPr lang="en-US" sz="1600" dirty="0"/>
          </a:p>
          <a:p>
            <a:pPr>
              <a:spcBef>
                <a:spcPts val="1200"/>
              </a:spcBef>
              <a:defRPr/>
            </a:pPr>
            <a:r>
              <a:rPr lang="en-US" sz="1600" dirty="0" smtClean="0"/>
              <a:t>From 2010 on:</a:t>
            </a:r>
          </a:p>
          <a:p>
            <a:pPr lvl="1">
              <a:spcBef>
                <a:spcPts val="1200"/>
              </a:spcBef>
              <a:defRPr/>
            </a:pPr>
            <a:r>
              <a:rPr lang="en-US" sz="1600" dirty="0" smtClean="0"/>
              <a:t>Each county completed several stages of readiness assessments and change discussion guides, all signed-off  by the County Director; and helped create as-is business process flows and identify local business practices impacted by NC FAST.</a:t>
            </a:r>
          </a:p>
          <a:p>
            <a:pPr lvl="1">
              <a:spcBef>
                <a:spcPts val="1200"/>
              </a:spcBef>
              <a:defRPr/>
            </a:pPr>
            <a:r>
              <a:rPr lang="en-US" sz="1600" dirty="0"/>
              <a:t>State staff worked closely with county staff such as County Champions, Directors and Managers in many ways, including conference calls, webinars, onsite visits, virtual office hours and email communications.</a:t>
            </a:r>
            <a:endParaRPr lang="en-US" sz="1600" dirty="0" smtClean="0"/>
          </a:p>
          <a:p>
            <a:pPr>
              <a:spcBef>
                <a:spcPts val="1200"/>
              </a:spcBef>
              <a:defRPr/>
            </a:pPr>
            <a:r>
              <a:rPr lang="en-US" sz="1600" dirty="0" smtClean="0"/>
              <a:t>In April 2014, a </a:t>
            </a:r>
            <a:r>
              <a:rPr lang="en-US" sz="1600" dirty="0"/>
              <a:t>Pilot User Group </a:t>
            </a:r>
            <a:r>
              <a:rPr lang="en-US" sz="1600" dirty="0" smtClean="0"/>
              <a:t>was established </a:t>
            </a:r>
            <a:r>
              <a:rPr lang="en-US" sz="1600" dirty="0"/>
              <a:t>to involve counties more directly in the defect identification and resolution process. This group is composed of DHHS </a:t>
            </a:r>
            <a:r>
              <a:rPr lang="en-US" sz="1600" dirty="0" smtClean="0"/>
              <a:t>and county business experts and </a:t>
            </a:r>
            <a:r>
              <a:rPr lang="en-US" sz="1600" dirty="0"/>
              <a:t>NC FAST staff. With this group, counties have a voice in prioritizing the defect </a:t>
            </a:r>
            <a:r>
              <a:rPr lang="en-US" sz="1600" dirty="0" smtClean="0"/>
              <a:t>list </a:t>
            </a:r>
            <a:r>
              <a:rPr lang="en-US" sz="1600" dirty="0"/>
              <a:t>and </a:t>
            </a:r>
            <a:r>
              <a:rPr lang="en-US" sz="1600" dirty="0" smtClean="0"/>
              <a:t>determining </a:t>
            </a:r>
            <a:r>
              <a:rPr lang="en-US" sz="1600" dirty="0"/>
              <a:t>which defects are resolved first</a:t>
            </a:r>
            <a:r>
              <a:rPr lang="en-US" sz="1600" dirty="0" smtClean="0"/>
              <a:t>.</a:t>
            </a:r>
          </a:p>
          <a:p>
            <a:pPr>
              <a:spcBef>
                <a:spcPts val="1200"/>
              </a:spcBef>
              <a:defRPr/>
            </a:pPr>
            <a:r>
              <a:rPr lang="en-US" sz="1600" dirty="0"/>
              <a:t>In June, 2014, staff from Mecklenburg and Carteret Counties </a:t>
            </a:r>
            <a:r>
              <a:rPr lang="en-US" sz="1600" dirty="0" smtClean="0"/>
              <a:t>attended </a:t>
            </a:r>
            <a:r>
              <a:rPr lang="en-US" sz="1600" dirty="0"/>
              <a:t>Postcard Review Meetings to review information relevant to the latest release.  This continual process allows counties a voice in regard to how new details can </a:t>
            </a:r>
            <a:r>
              <a:rPr lang="en-US" sz="1600" dirty="0" smtClean="0"/>
              <a:t>best be communicated </a:t>
            </a:r>
            <a:r>
              <a:rPr lang="en-US" sz="1600" dirty="0"/>
              <a:t>to all 100 counties. </a:t>
            </a:r>
          </a:p>
        </p:txBody>
      </p:sp>
    </p:spTree>
    <p:extLst>
      <p:ext uri="{BB962C8B-B14F-4D97-AF65-F5344CB8AC3E}">
        <p14:creationId xmlns:p14="http://schemas.microsoft.com/office/powerpoint/2010/main" val="3563752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anim calcmode="lin" valueType="num">
                                      <p:cBhvr additive="base">
                                        <p:cTn id="1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anim calcmode="lin" valueType="num">
                                      <p:cBhvr additive="base">
                                        <p:cTn id="1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 calcmode="lin" valueType="num">
                                      <p:cBhvr additive="base">
                                        <p:cTn id="2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 calcmode="lin" valueType="num">
                                      <p:cBhvr additive="base">
                                        <p:cTn id="2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981075" y="96296"/>
            <a:ext cx="7477125" cy="457200"/>
          </a:xfrm>
          <a:prstGeom prst="rect">
            <a:avLst/>
          </a:prstGeom>
        </p:spPr>
        <p:txBody>
          <a:bodyPr/>
          <a:lstStyle>
            <a:lvl1pPr algn="l" rtl="0" eaLnBrk="1" fontAlgn="base" hangingPunct="1">
              <a:spcBef>
                <a:spcPct val="0"/>
              </a:spcBef>
              <a:spcAft>
                <a:spcPct val="0"/>
              </a:spcAft>
              <a:defRPr sz="4000">
                <a:solidFill>
                  <a:schemeClr val="bg1"/>
                </a:solidFill>
                <a:latin typeface="+mj-lt"/>
                <a:ea typeface="+mj-ea"/>
                <a:cs typeface="+mj-cs"/>
              </a:defRPr>
            </a:lvl1pPr>
            <a:lvl2pPr algn="l" rtl="0" eaLnBrk="1" fontAlgn="base" hangingPunct="1">
              <a:spcBef>
                <a:spcPct val="0"/>
              </a:spcBef>
              <a:spcAft>
                <a:spcPct val="0"/>
              </a:spcAft>
              <a:defRPr sz="4000">
                <a:solidFill>
                  <a:schemeClr val="accent1"/>
                </a:solidFill>
                <a:latin typeface="Arial" charset="0"/>
              </a:defRPr>
            </a:lvl2pPr>
            <a:lvl3pPr algn="l" rtl="0" eaLnBrk="1" fontAlgn="base" hangingPunct="1">
              <a:spcBef>
                <a:spcPct val="0"/>
              </a:spcBef>
              <a:spcAft>
                <a:spcPct val="0"/>
              </a:spcAft>
              <a:defRPr sz="4000">
                <a:solidFill>
                  <a:schemeClr val="accent1"/>
                </a:solidFill>
                <a:latin typeface="Arial" charset="0"/>
              </a:defRPr>
            </a:lvl3pPr>
            <a:lvl4pPr algn="l" rtl="0" eaLnBrk="1" fontAlgn="base" hangingPunct="1">
              <a:spcBef>
                <a:spcPct val="0"/>
              </a:spcBef>
              <a:spcAft>
                <a:spcPct val="0"/>
              </a:spcAft>
              <a:defRPr sz="4000">
                <a:solidFill>
                  <a:schemeClr val="accent1"/>
                </a:solidFill>
                <a:latin typeface="Arial" charset="0"/>
              </a:defRPr>
            </a:lvl4pPr>
            <a:lvl5pPr algn="l" rtl="0" eaLnBrk="1" fontAlgn="base" hangingPunct="1">
              <a:spcBef>
                <a:spcPct val="0"/>
              </a:spcBef>
              <a:spcAft>
                <a:spcPct val="0"/>
              </a:spcAft>
              <a:defRPr sz="4000">
                <a:solidFill>
                  <a:schemeClr val="accent1"/>
                </a:solidFill>
                <a:latin typeface="Arial" charset="0"/>
              </a:defRPr>
            </a:lvl5pPr>
            <a:lvl6pPr marL="457200" algn="l" rtl="0" eaLnBrk="1" fontAlgn="base" hangingPunct="1">
              <a:spcBef>
                <a:spcPct val="0"/>
              </a:spcBef>
              <a:spcAft>
                <a:spcPct val="0"/>
              </a:spcAft>
              <a:defRPr sz="4000">
                <a:solidFill>
                  <a:schemeClr val="accent1"/>
                </a:solidFill>
                <a:latin typeface="Arial" charset="0"/>
              </a:defRPr>
            </a:lvl6pPr>
            <a:lvl7pPr marL="914400" algn="l" rtl="0" eaLnBrk="1" fontAlgn="base" hangingPunct="1">
              <a:spcBef>
                <a:spcPct val="0"/>
              </a:spcBef>
              <a:spcAft>
                <a:spcPct val="0"/>
              </a:spcAft>
              <a:defRPr sz="4000">
                <a:solidFill>
                  <a:schemeClr val="accent1"/>
                </a:solidFill>
                <a:latin typeface="Arial" charset="0"/>
              </a:defRPr>
            </a:lvl7pPr>
            <a:lvl8pPr marL="1371600" algn="l" rtl="0" eaLnBrk="1" fontAlgn="base" hangingPunct="1">
              <a:spcBef>
                <a:spcPct val="0"/>
              </a:spcBef>
              <a:spcAft>
                <a:spcPct val="0"/>
              </a:spcAft>
              <a:defRPr sz="4000">
                <a:solidFill>
                  <a:schemeClr val="accent1"/>
                </a:solidFill>
                <a:latin typeface="Arial" charset="0"/>
              </a:defRPr>
            </a:lvl8pPr>
            <a:lvl9pPr marL="1828800" algn="l" rtl="0" eaLnBrk="1" fontAlgn="base" hangingPunct="1">
              <a:spcBef>
                <a:spcPct val="0"/>
              </a:spcBef>
              <a:spcAft>
                <a:spcPct val="0"/>
              </a:spcAft>
              <a:defRPr sz="4000">
                <a:solidFill>
                  <a:schemeClr val="accent1"/>
                </a:solidFill>
                <a:latin typeface="Arial" charset="0"/>
              </a:defRPr>
            </a:lvl9pPr>
          </a:lstStyle>
          <a:p>
            <a:r>
              <a:rPr lang="en-US" sz="2000" b="1" dirty="0" smtClean="0"/>
              <a:t>County Involvement</a:t>
            </a:r>
          </a:p>
        </p:txBody>
      </p:sp>
      <p:sp>
        <p:nvSpPr>
          <p:cNvPr id="4" name="Rectangle 3"/>
          <p:cNvSpPr txBox="1">
            <a:spLocks noChangeArrowheads="1"/>
          </p:cNvSpPr>
          <p:nvPr/>
        </p:nvSpPr>
        <p:spPr>
          <a:xfrm>
            <a:off x="742950" y="1076324"/>
            <a:ext cx="8020050" cy="5400676"/>
          </a:xfrm>
          <a:prstGeom prst="rect">
            <a:avLst/>
          </a:prstGeom>
        </p:spPr>
        <p:txBody>
          <a:bodyPr/>
          <a:lstStyle>
            <a:lvl1pPr marL="342900" indent="-342900" algn="l" rtl="0" eaLnBrk="1" fontAlgn="base" hangingPunct="1">
              <a:spcBef>
                <a:spcPct val="20000"/>
              </a:spcBef>
              <a:spcAft>
                <a:spcPct val="0"/>
              </a:spcAft>
              <a:buFont typeface="Arial" pitchFamily="34" charset="0"/>
              <a:buChar char="•"/>
              <a:defRPr sz="2400" baseline="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Wingdings" pitchFamily="2" charset="2"/>
              <a:buChar char="Ø"/>
              <a:defRPr sz="2000" baseline="0">
                <a:solidFill>
                  <a:schemeClr val="tx1"/>
                </a:solidFill>
                <a:latin typeface="+mn-lt"/>
              </a:defRPr>
            </a:lvl2pPr>
            <a:lvl3pPr marL="1143000" indent="-228600" algn="l" rtl="0" eaLnBrk="1" fontAlgn="base" hangingPunct="1">
              <a:spcBef>
                <a:spcPct val="20000"/>
              </a:spcBef>
              <a:spcAft>
                <a:spcPct val="0"/>
              </a:spcAft>
              <a:buFont typeface="Arial" pitchFamily="34" charset="0"/>
              <a:buChar char="•"/>
              <a:defRPr sz="2200" baseline="0">
                <a:solidFill>
                  <a:schemeClr val="tx1"/>
                </a:solidFill>
                <a:latin typeface="+mn-lt"/>
              </a:defRPr>
            </a:lvl3pPr>
            <a:lvl4pPr marL="1600200" indent="-228600" algn="l" rtl="0" eaLnBrk="1" fontAlgn="base" hangingPunct="1">
              <a:spcBef>
                <a:spcPct val="20000"/>
              </a:spcBef>
              <a:spcAft>
                <a:spcPct val="0"/>
              </a:spcAft>
              <a:buSzPct val="60000"/>
              <a:buFont typeface="Wingdings 2" pitchFamily="18" charset="2"/>
              <a:buChar char=""/>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defRPr>
            </a:lvl9pPr>
          </a:lstStyle>
          <a:p>
            <a:pPr>
              <a:spcBef>
                <a:spcPts val="1200"/>
              </a:spcBef>
              <a:defRPr/>
            </a:pPr>
            <a:r>
              <a:rPr lang="en-US" sz="1600" dirty="0" smtClean="0"/>
              <a:t>User </a:t>
            </a:r>
            <a:r>
              <a:rPr lang="en-US" sz="1600" dirty="0"/>
              <a:t>Acceptance Testing (UAT) is the final testing conducted in a non-production environment to determine whether or not NC FAST satisfies contractual business requirements for respective functional areas. </a:t>
            </a:r>
            <a:r>
              <a:rPr lang="en-US" sz="1600" dirty="0" smtClean="0"/>
              <a:t>County </a:t>
            </a:r>
            <a:r>
              <a:rPr lang="en-US" sz="1600" dirty="0"/>
              <a:t>staff </a:t>
            </a:r>
            <a:r>
              <a:rPr lang="en-US" sz="1600" dirty="0" smtClean="0"/>
              <a:t>participated </a:t>
            </a:r>
            <a:r>
              <a:rPr lang="en-US" sz="1600" dirty="0"/>
              <a:t>in UAT testing for each phase of implementation as follows:  </a:t>
            </a:r>
          </a:p>
          <a:p>
            <a:pPr lvl="1">
              <a:spcBef>
                <a:spcPts val="1200"/>
              </a:spcBef>
              <a:defRPr/>
            </a:pPr>
            <a:r>
              <a:rPr lang="en-US" sz="1600" dirty="0" smtClean="0"/>
              <a:t>Project 1 </a:t>
            </a:r>
            <a:r>
              <a:rPr lang="en-US" sz="1600" dirty="0"/>
              <a:t>Global Case Management &amp; Food and Nutrition Services (FNS</a:t>
            </a:r>
            <a:r>
              <a:rPr lang="en-US" sz="1600" dirty="0" smtClean="0"/>
              <a:t>):   April </a:t>
            </a:r>
            <a:r>
              <a:rPr lang="en-US" sz="1600" dirty="0"/>
              <a:t>2012</a:t>
            </a:r>
          </a:p>
          <a:p>
            <a:pPr lvl="1">
              <a:spcBef>
                <a:spcPts val="1200"/>
              </a:spcBef>
              <a:defRPr/>
            </a:pPr>
            <a:r>
              <a:rPr lang="en-US" sz="1600" dirty="0" smtClean="0"/>
              <a:t>Project 2&amp;6 EIS:   May–June </a:t>
            </a:r>
            <a:r>
              <a:rPr lang="en-US" sz="1600" dirty="0"/>
              <a:t>2013</a:t>
            </a:r>
          </a:p>
          <a:p>
            <a:pPr lvl="1">
              <a:spcBef>
                <a:spcPts val="1200"/>
              </a:spcBef>
              <a:defRPr/>
            </a:pPr>
            <a:r>
              <a:rPr lang="en-US" sz="1600" dirty="0" smtClean="0"/>
              <a:t>Project 7 </a:t>
            </a:r>
            <a:r>
              <a:rPr lang="en-US" sz="1600" dirty="0"/>
              <a:t>Federally Facilitated Marketplace (</a:t>
            </a:r>
            <a:r>
              <a:rPr lang="en-US" sz="1600" dirty="0" smtClean="0"/>
              <a:t>FFM):   November </a:t>
            </a:r>
            <a:r>
              <a:rPr lang="en-US" sz="1600" dirty="0"/>
              <a:t>2013</a:t>
            </a:r>
          </a:p>
          <a:p>
            <a:pPr lvl="1">
              <a:spcBef>
                <a:spcPts val="1200"/>
              </a:spcBef>
              <a:defRPr/>
            </a:pPr>
            <a:r>
              <a:rPr lang="en-US" sz="1600" dirty="0" smtClean="0"/>
              <a:t>6.0.5.5 iFix:  August </a:t>
            </a:r>
            <a:r>
              <a:rPr lang="en-US" sz="1600" dirty="0"/>
              <a:t>2014</a:t>
            </a:r>
          </a:p>
          <a:p>
            <a:pPr>
              <a:spcBef>
                <a:spcPts val="2400"/>
              </a:spcBef>
              <a:defRPr/>
            </a:pPr>
            <a:r>
              <a:rPr lang="en-US" sz="1600" dirty="0" smtClean="0"/>
              <a:t>In October 2014, the </a:t>
            </a:r>
            <a:r>
              <a:rPr lang="en-US" sz="1600" dirty="0"/>
              <a:t>NC FAST Reports Workgroup was </a:t>
            </a:r>
            <a:r>
              <a:rPr lang="en-US" sz="1600" dirty="0" smtClean="0"/>
              <a:t>implemented to ensure</a:t>
            </a:r>
            <a:br>
              <a:rPr lang="en-US" sz="1600" dirty="0" smtClean="0"/>
            </a:br>
            <a:r>
              <a:rPr lang="en-US" sz="1600" dirty="0" smtClean="0"/>
              <a:t>NC </a:t>
            </a:r>
            <a:r>
              <a:rPr lang="en-US" sz="1600" dirty="0"/>
              <a:t>FAST data reliability and accuracy. </a:t>
            </a:r>
            <a:r>
              <a:rPr lang="en-US" sz="1600" dirty="0" smtClean="0"/>
              <a:t>This </a:t>
            </a:r>
            <a:r>
              <a:rPr lang="en-US" sz="1600" dirty="0"/>
              <a:t>workgroup is </a:t>
            </a:r>
            <a:r>
              <a:rPr lang="en-US" sz="1600" dirty="0" smtClean="0"/>
              <a:t>composed </a:t>
            </a:r>
            <a:r>
              <a:rPr lang="en-US" sz="1600" dirty="0"/>
              <a:t>of NC FAST, </a:t>
            </a:r>
            <a:r>
              <a:rPr lang="en-US" sz="1600" dirty="0" smtClean="0"/>
              <a:t>DMA </a:t>
            </a:r>
            <a:r>
              <a:rPr lang="en-US" sz="1600" dirty="0"/>
              <a:t>and DSS stakeholders, </a:t>
            </a:r>
            <a:r>
              <a:rPr lang="en-US" sz="1600" dirty="0" smtClean="0"/>
              <a:t>and </a:t>
            </a:r>
            <a:r>
              <a:rPr lang="en-US" sz="1600" dirty="0"/>
              <a:t>participants from the following counties:</a:t>
            </a:r>
          </a:p>
          <a:p>
            <a:pPr lvl="1">
              <a:spcBef>
                <a:spcPts val="1200"/>
              </a:spcBef>
              <a:defRPr/>
            </a:pPr>
            <a:r>
              <a:rPr lang="en-US" sz="1600" dirty="0" smtClean="0"/>
              <a:t>Buncombe, Catawba, Dare, Lee, Mecklenburg, Rowan, Wake</a:t>
            </a:r>
          </a:p>
        </p:txBody>
      </p:sp>
    </p:spTree>
    <p:extLst>
      <p:ext uri="{BB962C8B-B14F-4D97-AF65-F5344CB8AC3E}">
        <p14:creationId xmlns:p14="http://schemas.microsoft.com/office/powerpoint/2010/main" val="1914423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 calcmode="lin" valueType="num">
                                      <p:cBhvr additive="base">
                                        <p:cTn id="1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 calcmode="lin" valueType="num">
                                      <p:cBhvr additive="base">
                                        <p:cTn id="2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 calcmode="lin" valueType="num">
                                      <p:cBhvr additive="base">
                                        <p:cTn id="2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 calcmode="lin" valueType="num">
                                      <p:cBhvr additive="base">
                                        <p:cTn id="31"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981075" y="96296"/>
            <a:ext cx="7477125" cy="457200"/>
          </a:xfrm>
          <a:prstGeom prst="rect">
            <a:avLst/>
          </a:prstGeom>
        </p:spPr>
        <p:txBody>
          <a:bodyPr/>
          <a:lstStyle>
            <a:lvl1pPr algn="l" rtl="0" eaLnBrk="1" fontAlgn="base" hangingPunct="1">
              <a:spcBef>
                <a:spcPct val="0"/>
              </a:spcBef>
              <a:spcAft>
                <a:spcPct val="0"/>
              </a:spcAft>
              <a:defRPr sz="4000">
                <a:solidFill>
                  <a:schemeClr val="bg1"/>
                </a:solidFill>
                <a:latin typeface="+mj-lt"/>
                <a:ea typeface="+mj-ea"/>
                <a:cs typeface="+mj-cs"/>
              </a:defRPr>
            </a:lvl1pPr>
            <a:lvl2pPr algn="l" rtl="0" eaLnBrk="1" fontAlgn="base" hangingPunct="1">
              <a:spcBef>
                <a:spcPct val="0"/>
              </a:spcBef>
              <a:spcAft>
                <a:spcPct val="0"/>
              </a:spcAft>
              <a:defRPr sz="4000">
                <a:solidFill>
                  <a:schemeClr val="accent1"/>
                </a:solidFill>
                <a:latin typeface="Arial" charset="0"/>
              </a:defRPr>
            </a:lvl2pPr>
            <a:lvl3pPr algn="l" rtl="0" eaLnBrk="1" fontAlgn="base" hangingPunct="1">
              <a:spcBef>
                <a:spcPct val="0"/>
              </a:spcBef>
              <a:spcAft>
                <a:spcPct val="0"/>
              </a:spcAft>
              <a:defRPr sz="4000">
                <a:solidFill>
                  <a:schemeClr val="accent1"/>
                </a:solidFill>
                <a:latin typeface="Arial" charset="0"/>
              </a:defRPr>
            </a:lvl3pPr>
            <a:lvl4pPr algn="l" rtl="0" eaLnBrk="1" fontAlgn="base" hangingPunct="1">
              <a:spcBef>
                <a:spcPct val="0"/>
              </a:spcBef>
              <a:spcAft>
                <a:spcPct val="0"/>
              </a:spcAft>
              <a:defRPr sz="4000">
                <a:solidFill>
                  <a:schemeClr val="accent1"/>
                </a:solidFill>
                <a:latin typeface="Arial" charset="0"/>
              </a:defRPr>
            </a:lvl4pPr>
            <a:lvl5pPr algn="l" rtl="0" eaLnBrk="1" fontAlgn="base" hangingPunct="1">
              <a:spcBef>
                <a:spcPct val="0"/>
              </a:spcBef>
              <a:spcAft>
                <a:spcPct val="0"/>
              </a:spcAft>
              <a:defRPr sz="4000">
                <a:solidFill>
                  <a:schemeClr val="accent1"/>
                </a:solidFill>
                <a:latin typeface="Arial" charset="0"/>
              </a:defRPr>
            </a:lvl5pPr>
            <a:lvl6pPr marL="457200" algn="l" rtl="0" eaLnBrk="1" fontAlgn="base" hangingPunct="1">
              <a:spcBef>
                <a:spcPct val="0"/>
              </a:spcBef>
              <a:spcAft>
                <a:spcPct val="0"/>
              </a:spcAft>
              <a:defRPr sz="4000">
                <a:solidFill>
                  <a:schemeClr val="accent1"/>
                </a:solidFill>
                <a:latin typeface="Arial" charset="0"/>
              </a:defRPr>
            </a:lvl6pPr>
            <a:lvl7pPr marL="914400" algn="l" rtl="0" eaLnBrk="1" fontAlgn="base" hangingPunct="1">
              <a:spcBef>
                <a:spcPct val="0"/>
              </a:spcBef>
              <a:spcAft>
                <a:spcPct val="0"/>
              </a:spcAft>
              <a:defRPr sz="4000">
                <a:solidFill>
                  <a:schemeClr val="accent1"/>
                </a:solidFill>
                <a:latin typeface="Arial" charset="0"/>
              </a:defRPr>
            </a:lvl7pPr>
            <a:lvl8pPr marL="1371600" algn="l" rtl="0" eaLnBrk="1" fontAlgn="base" hangingPunct="1">
              <a:spcBef>
                <a:spcPct val="0"/>
              </a:spcBef>
              <a:spcAft>
                <a:spcPct val="0"/>
              </a:spcAft>
              <a:defRPr sz="4000">
                <a:solidFill>
                  <a:schemeClr val="accent1"/>
                </a:solidFill>
                <a:latin typeface="Arial" charset="0"/>
              </a:defRPr>
            </a:lvl8pPr>
            <a:lvl9pPr marL="1828800" algn="l" rtl="0" eaLnBrk="1" fontAlgn="base" hangingPunct="1">
              <a:spcBef>
                <a:spcPct val="0"/>
              </a:spcBef>
              <a:spcAft>
                <a:spcPct val="0"/>
              </a:spcAft>
              <a:defRPr sz="4000">
                <a:solidFill>
                  <a:schemeClr val="accent1"/>
                </a:solidFill>
                <a:latin typeface="Arial" charset="0"/>
              </a:defRPr>
            </a:lvl9pPr>
          </a:lstStyle>
          <a:p>
            <a:r>
              <a:rPr lang="en-US" sz="2000" b="1" dirty="0" smtClean="0"/>
              <a:t>NC FAST Overview</a:t>
            </a:r>
          </a:p>
        </p:txBody>
      </p:sp>
      <p:sp>
        <p:nvSpPr>
          <p:cNvPr id="15" name="Rectangle 2"/>
          <p:cNvSpPr txBox="1">
            <a:spLocks noChangeArrowheads="1"/>
          </p:cNvSpPr>
          <p:nvPr/>
        </p:nvSpPr>
        <p:spPr>
          <a:xfrm>
            <a:off x="381000" y="990600"/>
            <a:ext cx="8458200" cy="609600"/>
          </a:xfrm>
          <a:prstGeom prst="rect">
            <a:avLst/>
          </a:prstGeom>
        </p:spPr>
        <p:txBody>
          <a:bodyPr/>
          <a:lstStyle>
            <a:lvl1pPr algn="l" rtl="0" eaLnBrk="1" fontAlgn="base" hangingPunct="1">
              <a:spcBef>
                <a:spcPct val="0"/>
              </a:spcBef>
              <a:spcAft>
                <a:spcPct val="0"/>
              </a:spcAft>
              <a:defRPr sz="4000">
                <a:solidFill>
                  <a:schemeClr val="accent1"/>
                </a:solidFill>
                <a:latin typeface="+mj-lt"/>
                <a:ea typeface="+mj-ea"/>
                <a:cs typeface="+mj-cs"/>
              </a:defRPr>
            </a:lvl1pPr>
            <a:lvl2pPr algn="l" rtl="0" eaLnBrk="1" fontAlgn="base" hangingPunct="1">
              <a:spcBef>
                <a:spcPct val="0"/>
              </a:spcBef>
              <a:spcAft>
                <a:spcPct val="0"/>
              </a:spcAft>
              <a:defRPr sz="4000">
                <a:solidFill>
                  <a:schemeClr val="accent1"/>
                </a:solidFill>
                <a:latin typeface="Arial" charset="0"/>
              </a:defRPr>
            </a:lvl2pPr>
            <a:lvl3pPr algn="l" rtl="0" eaLnBrk="1" fontAlgn="base" hangingPunct="1">
              <a:spcBef>
                <a:spcPct val="0"/>
              </a:spcBef>
              <a:spcAft>
                <a:spcPct val="0"/>
              </a:spcAft>
              <a:defRPr sz="4000">
                <a:solidFill>
                  <a:schemeClr val="accent1"/>
                </a:solidFill>
                <a:latin typeface="Arial" charset="0"/>
              </a:defRPr>
            </a:lvl3pPr>
            <a:lvl4pPr algn="l" rtl="0" eaLnBrk="1" fontAlgn="base" hangingPunct="1">
              <a:spcBef>
                <a:spcPct val="0"/>
              </a:spcBef>
              <a:spcAft>
                <a:spcPct val="0"/>
              </a:spcAft>
              <a:defRPr sz="4000">
                <a:solidFill>
                  <a:schemeClr val="accent1"/>
                </a:solidFill>
                <a:latin typeface="Arial" charset="0"/>
              </a:defRPr>
            </a:lvl4pPr>
            <a:lvl5pPr algn="l" rtl="0" eaLnBrk="1" fontAlgn="base" hangingPunct="1">
              <a:spcBef>
                <a:spcPct val="0"/>
              </a:spcBef>
              <a:spcAft>
                <a:spcPct val="0"/>
              </a:spcAft>
              <a:defRPr sz="4000">
                <a:solidFill>
                  <a:schemeClr val="accent1"/>
                </a:solidFill>
                <a:latin typeface="Arial" charset="0"/>
              </a:defRPr>
            </a:lvl5pPr>
            <a:lvl6pPr marL="457200" algn="l" rtl="0" eaLnBrk="1" fontAlgn="base" hangingPunct="1">
              <a:spcBef>
                <a:spcPct val="0"/>
              </a:spcBef>
              <a:spcAft>
                <a:spcPct val="0"/>
              </a:spcAft>
              <a:defRPr sz="4000">
                <a:solidFill>
                  <a:schemeClr val="accent1"/>
                </a:solidFill>
                <a:latin typeface="Arial" charset="0"/>
              </a:defRPr>
            </a:lvl6pPr>
            <a:lvl7pPr marL="914400" algn="l" rtl="0" eaLnBrk="1" fontAlgn="base" hangingPunct="1">
              <a:spcBef>
                <a:spcPct val="0"/>
              </a:spcBef>
              <a:spcAft>
                <a:spcPct val="0"/>
              </a:spcAft>
              <a:defRPr sz="4000">
                <a:solidFill>
                  <a:schemeClr val="accent1"/>
                </a:solidFill>
                <a:latin typeface="Arial" charset="0"/>
              </a:defRPr>
            </a:lvl7pPr>
            <a:lvl8pPr marL="1371600" algn="l" rtl="0" eaLnBrk="1" fontAlgn="base" hangingPunct="1">
              <a:spcBef>
                <a:spcPct val="0"/>
              </a:spcBef>
              <a:spcAft>
                <a:spcPct val="0"/>
              </a:spcAft>
              <a:defRPr sz="4000">
                <a:solidFill>
                  <a:schemeClr val="accent1"/>
                </a:solidFill>
                <a:latin typeface="Arial" charset="0"/>
              </a:defRPr>
            </a:lvl8pPr>
            <a:lvl9pPr marL="1828800" algn="l" rtl="0" eaLnBrk="1" fontAlgn="base" hangingPunct="1">
              <a:spcBef>
                <a:spcPct val="0"/>
              </a:spcBef>
              <a:spcAft>
                <a:spcPct val="0"/>
              </a:spcAft>
              <a:defRPr sz="4000">
                <a:solidFill>
                  <a:schemeClr val="accent1"/>
                </a:solidFill>
                <a:latin typeface="Arial" charset="0"/>
              </a:defRPr>
            </a:lvl9pPr>
          </a:lstStyle>
          <a:p>
            <a:r>
              <a:rPr lang="en-US" altLang="en-US" sz="2200" kern="0" dirty="0">
                <a:solidFill>
                  <a:schemeClr val="tx1"/>
                </a:solidFill>
              </a:rPr>
              <a:t>Key benefits of </a:t>
            </a:r>
            <a:r>
              <a:rPr lang="en-US" altLang="en-US" sz="2200" kern="0" dirty="0" smtClean="0">
                <a:solidFill>
                  <a:schemeClr val="tx1"/>
                </a:solidFill>
              </a:rPr>
              <a:t>NC </a:t>
            </a:r>
            <a:r>
              <a:rPr lang="en-US" altLang="en-US" sz="2200" kern="0" dirty="0">
                <a:solidFill>
                  <a:schemeClr val="tx1"/>
                </a:solidFill>
              </a:rPr>
              <a:t>FAST Integrated Case Management System:</a:t>
            </a:r>
          </a:p>
        </p:txBody>
      </p:sp>
      <p:sp>
        <p:nvSpPr>
          <p:cNvPr id="10" name="Content Placeholder 3"/>
          <p:cNvSpPr txBox="1">
            <a:spLocks/>
          </p:cNvSpPr>
          <p:nvPr/>
        </p:nvSpPr>
        <p:spPr>
          <a:xfrm>
            <a:off x="457200" y="1524000"/>
            <a:ext cx="8382000" cy="5181600"/>
          </a:xfrm>
          <a:prstGeom prst="rect">
            <a:avLst/>
          </a:prstGeom>
          <a:extLst/>
        </p:spPr>
        <p:txBody>
          <a:bodyPr/>
          <a:lstStyle>
            <a:lvl1pPr marL="342900" indent="-342900" algn="l" rtl="0" eaLnBrk="1" fontAlgn="base" hangingPunct="1">
              <a:spcBef>
                <a:spcPct val="20000"/>
              </a:spcBef>
              <a:spcAft>
                <a:spcPct val="0"/>
              </a:spcAft>
              <a:buFont typeface="Arial" pitchFamily="34" charset="0"/>
              <a:buChar char="•"/>
              <a:defRPr sz="2400" baseline="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Wingdings" pitchFamily="2" charset="2"/>
              <a:buChar char="Ø"/>
              <a:defRPr sz="2000" baseline="0">
                <a:solidFill>
                  <a:schemeClr val="tx1"/>
                </a:solidFill>
                <a:latin typeface="+mn-lt"/>
              </a:defRPr>
            </a:lvl2pPr>
            <a:lvl3pPr marL="1143000" indent="-228600" algn="l" rtl="0" eaLnBrk="1" fontAlgn="base" hangingPunct="1">
              <a:spcBef>
                <a:spcPct val="20000"/>
              </a:spcBef>
              <a:spcAft>
                <a:spcPct val="0"/>
              </a:spcAft>
              <a:buFont typeface="Arial" pitchFamily="34" charset="0"/>
              <a:buChar char="•"/>
              <a:defRPr sz="2200" baseline="0">
                <a:solidFill>
                  <a:schemeClr val="tx1"/>
                </a:solidFill>
                <a:latin typeface="+mn-lt"/>
              </a:defRPr>
            </a:lvl3pPr>
            <a:lvl4pPr marL="1600200" indent="-228600" algn="l" rtl="0" eaLnBrk="1" fontAlgn="base" hangingPunct="1">
              <a:spcBef>
                <a:spcPct val="20000"/>
              </a:spcBef>
              <a:spcAft>
                <a:spcPct val="0"/>
              </a:spcAft>
              <a:buSzPct val="60000"/>
              <a:buFont typeface="Wingdings 2" pitchFamily="18" charset="2"/>
              <a:buChar char=""/>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defRPr>
            </a:lvl9pPr>
          </a:lstStyle>
          <a:p>
            <a:pPr>
              <a:defRPr/>
            </a:pPr>
            <a:r>
              <a:rPr lang="en-US" sz="1600" kern="0" dirty="0" smtClean="0"/>
              <a:t>Enables real-time sharing of client/case information across programs and county lines.</a:t>
            </a:r>
          </a:p>
          <a:p>
            <a:pPr>
              <a:defRPr/>
            </a:pPr>
            <a:r>
              <a:rPr lang="en-US" sz="1600" kern="0" dirty="0" smtClean="0"/>
              <a:t>Enables families to enter their information only once for eligible programs.</a:t>
            </a:r>
          </a:p>
          <a:p>
            <a:pPr>
              <a:defRPr/>
            </a:pPr>
            <a:r>
              <a:rPr lang="en-US" sz="1600" kern="0" dirty="0" smtClean="0"/>
              <a:t>Helps families move toward independence by providing a comprehensive system for human services.</a:t>
            </a:r>
          </a:p>
          <a:p>
            <a:pPr>
              <a:defRPr/>
            </a:pPr>
            <a:r>
              <a:rPr lang="en-US" sz="1600" kern="0" dirty="0" smtClean="0"/>
              <a:t>Provides a Decision Support Model to protect and provide timely services to NC’s most vulnerable children and aging adults.</a:t>
            </a:r>
          </a:p>
          <a:p>
            <a:pPr>
              <a:defRPr/>
            </a:pPr>
            <a:r>
              <a:rPr lang="en-US" sz="1600" kern="0" dirty="0" smtClean="0"/>
              <a:t>Provides proactive case management tools that enable county departments of social services and NC DHHS to manage caseloads more effectively and efficiently through an enterprise service delivery model.</a:t>
            </a:r>
          </a:p>
          <a:p>
            <a:pPr>
              <a:defRPr/>
            </a:pPr>
            <a:r>
              <a:rPr lang="en-US" sz="1600" kern="0" dirty="0" smtClean="0"/>
              <a:t>Supports a truly integrated, cross-functional social and human services delivery approach that moves beyond the current environment that is silo’ed systems and paper-based.</a:t>
            </a:r>
          </a:p>
          <a:p>
            <a:pPr>
              <a:defRPr/>
            </a:pPr>
            <a:r>
              <a:rPr lang="en-US" sz="1600" kern="0" dirty="0" smtClean="0"/>
              <a:t>Helps meet the increased demand for programs and services within the Health Care Reform legislation, Patient Protection and Affordable Care Act (PPACA) (Public Law 111-148).</a:t>
            </a:r>
          </a:p>
          <a:p>
            <a:pPr>
              <a:defRPr/>
            </a:pPr>
            <a:r>
              <a:rPr lang="en-US" sz="1600" kern="0" dirty="0" smtClean="0"/>
              <a:t>Leverages existing investments in infrastructure and software to continue to deliver social and human services for additional programs and interfaces to health services in the future.</a:t>
            </a:r>
            <a:endParaRPr lang="en-US" sz="1600" kern="0" dirty="0"/>
          </a:p>
        </p:txBody>
      </p:sp>
    </p:spTree>
    <p:extLst>
      <p:ext uri="{BB962C8B-B14F-4D97-AF65-F5344CB8AC3E}">
        <p14:creationId xmlns:p14="http://schemas.microsoft.com/office/powerpoint/2010/main" val="16344610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981075" y="96296"/>
            <a:ext cx="7477125" cy="457200"/>
          </a:xfrm>
          <a:prstGeom prst="rect">
            <a:avLst/>
          </a:prstGeom>
        </p:spPr>
        <p:txBody>
          <a:bodyPr/>
          <a:lstStyle>
            <a:lvl1pPr algn="l" rtl="0" eaLnBrk="1" fontAlgn="base" hangingPunct="1">
              <a:spcBef>
                <a:spcPct val="0"/>
              </a:spcBef>
              <a:spcAft>
                <a:spcPct val="0"/>
              </a:spcAft>
              <a:defRPr sz="4000">
                <a:solidFill>
                  <a:schemeClr val="bg1"/>
                </a:solidFill>
                <a:latin typeface="+mj-lt"/>
                <a:ea typeface="+mj-ea"/>
                <a:cs typeface="+mj-cs"/>
              </a:defRPr>
            </a:lvl1pPr>
            <a:lvl2pPr algn="l" rtl="0" eaLnBrk="1" fontAlgn="base" hangingPunct="1">
              <a:spcBef>
                <a:spcPct val="0"/>
              </a:spcBef>
              <a:spcAft>
                <a:spcPct val="0"/>
              </a:spcAft>
              <a:defRPr sz="4000">
                <a:solidFill>
                  <a:schemeClr val="accent1"/>
                </a:solidFill>
                <a:latin typeface="Arial" charset="0"/>
              </a:defRPr>
            </a:lvl2pPr>
            <a:lvl3pPr algn="l" rtl="0" eaLnBrk="1" fontAlgn="base" hangingPunct="1">
              <a:spcBef>
                <a:spcPct val="0"/>
              </a:spcBef>
              <a:spcAft>
                <a:spcPct val="0"/>
              </a:spcAft>
              <a:defRPr sz="4000">
                <a:solidFill>
                  <a:schemeClr val="accent1"/>
                </a:solidFill>
                <a:latin typeface="Arial" charset="0"/>
              </a:defRPr>
            </a:lvl3pPr>
            <a:lvl4pPr algn="l" rtl="0" eaLnBrk="1" fontAlgn="base" hangingPunct="1">
              <a:spcBef>
                <a:spcPct val="0"/>
              </a:spcBef>
              <a:spcAft>
                <a:spcPct val="0"/>
              </a:spcAft>
              <a:defRPr sz="4000">
                <a:solidFill>
                  <a:schemeClr val="accent1"/>
                </a:solidFill>
                <a:latin typeface="Arial" charset="0"/>
              </a:defRPr>
            </a:lvl4pPr>
            <a:lvl5pPr algn="l" rtl="0" eaLnBrk="1" fontAlgn="base" hangingPunct="1">
              <a:spcBef>
                <a:spcPct val="0"/>
              </a:spcBef>
              <a:spcAft>
                <a:spcPct val="0"/>
              </a:spcAft>
              <a:defRPr sz="4000">
                <a:solidFill>
                  <a:schemeClr val="accent1"/>
                </a:solidFill>
                <a:latin typeface="Arial" charset="0"/>
              </a:defRPr>
            </a:lvl5pPr>
            <a:lvl6pPr marL="457200" algn="l" rtl="0" eaLnBrk="1" fontAlgn="base" hangingPunct="1">
              <a:spcBef>
                <a:spcPct val="0"/>
              </a:spcBef>
              <a:spcAft>
                <a:spcPct val="0"/>
              </a:spcAft>
              <a:defRPr sz="4000">
                <a:solidFill>
                  <a:schemeClr val="accent1"/>
                </a:solidFill>
                <a:latin typeface="Arial" charset="0"/>
              </a:defRPr>
            </a:lvl6pPr>
            <a:lvl7pPr marL="914400" algn="l" rtl="0" eaLnBrk="1" fontAlgn="base" hangingPunct="1">
              <a:spcBef>
                <a:spcPct val="0"/>
              </a:spcBef>
              <a:spcAft>
                <a:spcPct val="0"/>
              </a:spcAft>
              <a:defRPr sz="4000">
                <a:solidFill>
                  <a:schemeClr val="accent1"/>
                </a:solidFill>
                <a:latin typeface="Arial" charset="0"/>
              </a:defRPr>
            </a:lvl7pPr>
            <a:lvl8pPr marL="1371600" algn="l" rtl="0" eaLnBrk="1" fontAlgn="base" hangingPunct="1">
              <a:spcBef>
                <a:spcPct val="0"/>
              </a:spcBef>
              <a:spcAft>
                <a:spcPct val="0"/>
              </a:spcAft>
              <a:defRPr sz="4000">
                <a:solidFill>
                  <a:schemeClr val="accent1"/>
                </a:solidFill>
                <a:latin typeface="Arial" charset="0"/>
              </a:defRPr>
            </a:lvl8pPr>
            <a:lvl9pPr marL="1828800" algn="l" rtl="0" eaLnBrk="1" fontAlgn="base" hangingPunct="1">
              <a:spcBef>
                <a:spcPct val="0"/>
              </a:spcBef>
              <a:spcAft>
                <a:spcPct val="0"/>
              </a:spcAft>
              <a:defRPr sz="4000">
                <a:solidFill>
                  <a:schemeClr val="accent1"/>
                </a:solidFill>
                <a:latin typeface="Arial" charset="0"/>
              </a:defRPr>
            </a:lvl9pPr>
          </a:lstStyle>
          <a:p>
            <a:r>
              <a:rPr lang="en-US" sz="2000" b="1" dirty="0" smtClean="0"/>
              <a:t>NC FAST Overview</a:t>
            </a:r>
          </a:p>
        </p:txBody>
      </p:sp>
      <p:sp>
        <p:nvSpPr>
          <p:cNvPr id="12" name="Text Placeholder 6"/>
          <p:cNvSpPr txBox="1">
            <a:spLocks/>
          </p:cNvSpPr>
          <p:nvPr/>
        </p:nvSpPr>
        <p:spPr>
          <a:xfrm>
            <a:off x="381000" y="1808313"/>
            <a:ext cx="8153400" cy="422275"/>
          </a:xfrm>
          <a:prstGeom prst="rect">
            <a:avLst/>
          </a:prstGeom>
        </p:spPr>
        <p:txBody>
          <a:bodyPr/>
          <a:lstStyle>
            <a:lvl1pPr marL="342900" indent="-342900" algn="l" rtl="0" eaLnBrk="1" fontAlgn="base" hangingPunct="1">
              <a:spcBef>
                <a:spcPct val="20000"/>
              </a:spcBef>
              <a:spcAft>
                <a:spcPct val="0"/>
              </a:spcAft>
              <a:buFont typeface="Arial" pitchFamily="34" charset="0"/>
              <a:buChar char="•"/>
              <a:defRPr sz="2400" baseline="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Wingdings" pitchFamily="2" charset="2"/>
              <a:buChar char="Ø"/>
              <a:defRPr sz="2000" baseline="0">
                <a:solidFill>
                  <a:schemeClr val="tx1"/>
                </a:solidFill>
                <a:latin typeface="+mn-lt"/>
              </a:defRPr>
            </a:lvl2pPr>
            <a:lvl3pPr marL="1143000" indent="-228600" algn="l" rtl="0" eaLnBrk="1" fontAlgn="base" hangingPunct="1">
              <a:spcBef>
                <a:spcPct val="20000"/>
              </a:spcBef>
              <a:spcAft>
                <a:spcPct val="0"/>
              </a:spcAft>
              <a:buFont typeface="Arial" pitchFamily="34" charset="0"/>
              <a:buChar char="•"/>
              <a:defRPr sz="2200" baseline="0">
                <a:solidFill>
                  <a:schemeClr val="tx1"/>
                </a:solidFill>
                <a:latin typeface="+mn-lt"/>
              </a:defRPr>
            </a:lvl3pPr>
            <a:lvl4pPr marL="1600200" indent="-228600" algn="l" rtl="0" eaLnBrk="1" fontAlgn="base" hangingPunct="1">
              <a:spcBef>
                <a:spcPct val="20000"/>
              </a:spcBef>
              <a:spcAft>
                <a:spcPct val="0"/>
              </a:spcAft>
              <a:buSzPct val="60000"/>
              <a:buFont typeface="Wingdings 2" pitchFamily="18" charset="2"/>
              <a:buChar char=""/>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defRPr>
            </a:lvl9pPr>
          </a:lstStyle>
          <a:p>
            <a:pPr marL="0" indent="0">
              <a:buNone/>
            </a:pPr>
            <a:r>
              <a:rPr lang="en-US" sz="1800" b="1" kern="0" dirty="0" smtClean="0"/>
              <a:t>Economic Benefits</a:t>
            </a:r>
            <a:endParaRPr lang="en-US" sz="1800" b="1" kern="0" dirty="0"/>
          </a:p>
        </p:txBody>
      </p:sp>
      <p:sp>
        <p:nvSpPr>
          <p:cNvPr id="13" name="Content Placeholder 2"/>
          <p:cNvSpPr txBox="1">
            <a:spLocks/>
          </p:cNvSpPr>
          <p:nvPr/>
        </p:nvSpPr>
        <p:spPr>
          <a:xfrm>
            <a:off x="457200" y="2230589"/>
            <a:ext cx="4040188" cy="2189012"/>
          </a:xfrm>
          <a:prstGeom prst="rect">
            <a:avLst/>
          </a:prstGeom>
        </p:spPr>
        <p:txBody>
          <a:bodyPr/>
          <a:lstStyle>
            <a:lvl1pPr marL="342900" indent="-342900" algn="l" rtl="0" eaLnBrk="1" fontAlgn="base" hangingPunct="1">
              <a:spcBef>
                <a:spcPct val="20000"/>
              </a:spcBef>
              <a:spcAft>
                <a:spcPct val="0"/>
              </a:spcAft>
              <a:buFont typeface="Arial" pitchFamily="34" charset="0"/>
              <a:buChar char="•"/>
              <a:defRPr sz="2400" baseline="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Wingdings" pitchFamily="2" charset="2"/>
              <a:buChar char="Ø"/>
              <a:defRPr sz="2000" baseline="0">
                <a:solidFill>
                  <a:schemeClr val="tx1"/>
                </a:solidFill>
                <a:latin typeface="+mn-lt"/>
              </a:defRPr>
            </a:lvl2pPr>
            <a:lvl3pPr marL="1143000" indent="-228600" algn="l" rtl="0" eaLnBrk="1" fontAlgn="base" hangingPunct="1">
              <a:spcBef>
                <a:spcPct val="20000"/>
              </a:spcBef>
              <a:spcAft>
                <a:spcPct val="0"/>
              </a:spcAft>
              <a:buFont typeface="Arial" pitchFamily="34" charset="0"/>
              <a:buChar char="•"/>
              <a:defRPr sz="2200" baseline="0">
                <a:solidFill>
                  <a:schemeClr val="tx1"/>
                </a:solidFill>
                <a:latin typeface="+mn-lt"/>
              </a:defRPr>
            </a:lvl3pPr>
            <a:lvl4pPr marL="1600200" indent="-228600" algn="l" rtl="0" eaLnBrk="1" fontAlgn="base" hangingPunct="1">
              <a:spcBef>
                <a:spcPct val="20000"/>
              </a:spcBef>
              <a:spcAft>
                <a:spcPct val="0"/>
              </a:spcAft>
              <a:buSzPct val="60000"/>
              <a:buFont typeface="Wingdings 2" pitchFamily="18" charset="2"/>
              <a:buChar char=""/>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defRPr>
            </a:lvl9pPr>
          </a:lstStyle>
          <a:p>
            <a:pPr>
              <a:spcBef>
                <a:spcPts val="300"/>
              </a:spcBef>
            </a:pPr>
            <a:r>
              <a:rPr lang="en-US" altLang="en-US" sz="1800" kern="0" dirty="0" smtClean="0"/>
              <a:t>Food and Nutrition Services (FNS)</a:t>
            </a:r>
          </a:p>
          <a:p>
            <a:pPr>
              <a:spcBef>
                <a:spcPts val="300"/>
              </a:spcBef>
            </a:pPr>
            <a:r>
              <a:rPr lang="en-US" altLang="en-US" sz="1800" kern="0" dirty="0" smtClean="0"/>
              <a:t>Medicaid / SCHIP</a:t>
            </a:r>
          </a:p>
          <a:p>
            <a:pPr lvl="1">
              <a:spcBef>
                <a:spcPts val="100"/>
              </a:spcBef>
            </a:pPr>
            <a:r>
              <a:rPr lang="en-US" altLang="en-US" sz="1800" kern="0" dirty="0" smtClean="0"/>
              <a:t>Family and Children’s Medicaid / ACA MAGI</a:t>
            </a:r>
          </a:p>
          <a:p>
            <a:pPr lvl="1">
              <a:spcBef>
                <a:spcPts val="300"/>
              </a:spcBef>
            </a:pPr>
            <a:r>
              <a:rPr lang="en-US" altLang="en-US" sz="1800" kern="0" dirty="0" smtClean="0"/>
              <a:t>Adult Medicaid</a:t>
            </a:r>
          </a:p>
          <a:p>
            <a:pPr>
              <a:spcBef>
                <a:spcPts val="300"/>
              </a:spcBef>
            </a:pPr>
            <a:r>
              <a:rPr lang="en-US" altLang="en-US" sz="1800" kern="0" dirty="0" smtClean="0"/>
              <a:t>Work First</a:t>
            </a:r>
          </a:p>
          <a:p>
            <a:pPr>
              <a:spcBef>
                <a:spcPts val="300"/>
              </a:spcBef>
            </a:pPr>
            <a:endParaRPr lang="en-US" sz="1800" kern="0" dirty="0"/>
          </a:p>
        </p:txBody>
      </p:sp>
      <p:sp>
        <p:nvSpPr>
          <p:cNvPr id="14" name="Content Placeholder 5"/>
          <p:cNvSpPr txBox="1">
            <a:spLocks/>
          </p:cNvSpPr>
          <p:nvPr/>
        </p:nvSpPr>
        <p:spPr>
          <a:xfrm>
            <a:off x="4648200" y="2230588"/>
            <a:ext cx="4419600" cy="2798612"/>
          </a:xfrm>
          <a:prstGeom prst="rect">
            <a:avLst/>
          </a:prstGeom>
        </p:spPr>
        <p:txBody>
          <a:bodyPr/>
          <a:lstStyle>
            <a:lvl1pPr marL="342900" indent="-342900" algn="l" rtl="0" eaLnBrk="1" fontAlgn="base" hangingPunct="1">
              <a:spcBef>
                <a:spcPct val="20000"/>
              </a:spcBef>
              <a:spcAft>
                <a:spcPct val="0"/>
              </a:spcAft>
              <a:buFont typeface="Arial" pitchFamily="34" charset="0"/>
              <a:buChar char="•"/>
              <a:defRPr sz="2400" baseline="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Wingdings" pitchFamily="2" charset="2"/>
              <a:buChar char="Ø"/>
              <a:defRPr sz="2000" baseline="0">
                <a:solidFill>
                  <a:schemeClr val="tx1"/>
                </a:solidFill>
                <a:latin typeface="+mn-lt"/>
              </a:defRPr>
            </a:lvl2pPr>
            <a:lvl3pPr marL="1143000" indent="-228600" algn="l" rtl="0" eaLnBrk="1" fontAlgn="base" hangingPunct="1">
              <a:spcBef>
                <a:spcPct val="20000"/>
              </a:spcBef>
              <a:spcAft>
                <a:spcPct val="0"/>
              </a:spcAft>
              <a:buFont typeface="Arial" pitchFamily="34" charset="0"/>
              <a:buChar char="•"/>
              <a:defRPr sz="2200" baseline="0">
                <a:solidFill>
                  <a:schemeClr val="tx1"/>
                </a:solidFill>
                <a:latin typeface="+mn-lt"/>
              </a:defRPr>
            </a:lvl3pPr>
            <a:lvl4pPr marL="1600200" indent="-228600" algn="l" rtl="0" eaLnBrk="1" fontAlgn="base" hangingPunct="1">
              <a:spcBef>
                <a:spcPct val="20000"/>
              </a:spcBef>
              <a:spcAft>
                <a:spcPct val="0"/>
              </a:spcAft>
              <a:buSzPct val="60000"/>
              <a:buFont typeface="Wingdings 2" pitchFamily="18" charset="2"/>
              <a:buChar char=""/>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defRPr>
            </a:lvl9pPr>
          </a:lstStyle>
          <a:p>
            <a:pPr>
              <a:spcBef>
                <a:spcPts val="300"/>
              </a:spcBef>
            </a:pPr>
            <a:r>
              <a:rPr lang="en-US" altLang="en-US" sz="1800" kern="0" dirty="0" smtClean="0"/>
              <a:t>Special Assistance</a:t>
            </a:r>
          </a:p>
          <a:p>
            <a:pPr>
              <a:spcBef>
                <a:spcPts val="300"/>
              </a:spcBef>
            </a:pPr>
            <a:r>
              <a:rPr lang="en-US" altLang="en-US" sz="1800" kern="0" dirty="0" smtClean="0"/>
              <a:t>Refugee Assistance</a:t>
            </a:r>
          </a:p>
          <a:p>
            <a:pPr>
              <a:spcBef>
                <a:spcPts val="300"/>
              </a:spcBef>
            </a:pPr>
            <a:r>
              <a:rPr lang="en-US" altLang="en-US" sz="1800" kern="0" dirty="0" smtClean="0"/>
              <a:t>Child Care </a:t>
            </a:r>
          </a:p>
          <a:p>
            <a:pPr>
              <a:spcBef>
                <a:spcPts val="300"/>
              </a:spcBef>
            </a:pPr>
            <a:r>
              <a:rPr lang="en-US" altLang="en-US" sz="1800" kern="0" dirty="0" smtClean="0"/>
              <a:t>Energy Assistance</a:t>
            </a:r>
          </a:p>
          <a:p>
            <a:pPr lvl="1">
              <a:spcBef>
                <a:spcPts val="100"/>
              </a:spcBef>
            </a:pPr>
            <a:r>
              <a:rPr lang="en-US" altLang="en-US" sz="1800" kern="0" dirty="0"/>
              <a:t>Crisis Intervention Program (CIP)</a:t>
            </a:r>
          </a:p>
          <a:p>
            <a:pPr lvl="1">
              <a:spcBef>
                <a:spcPts val="100"/>
              </a:spcBef>
            </a:pPr>
            <a:r>
              <a:rPr lang="en-US" altLang="en-US" sz="1800" kern="0" dirty="0" smtClean="0"/>
              <a:t>Low Income Energy Assistance Program (LIEAP)</a:t>
            </a:r>
          </a:p>
        </p:txBody>
      </p:sp>
      <p:sp>
        <p:nvSpPr>
          <p:cNvPr id="15" name="Rectangle 2"/>
          <p:cNvSpPr txBox="1">
            <a:spLocks noChangeArrowheads="1"/>
          </p:cNvSpPr>
          <p:nvPr/>
        </p:nvSpPr>
        <p:spPr>
          <a:xfrm>
            <a:off x="381000" y="990600"/>
            <a:ext cx="8077200" cy="609600"/>
          </a:xfrm>
          <a:prstGeom prst="rect">
            <a:avLst/>
          </a:prstGeom>
        </p:spPr>
        <p:txBody>
          <a:bodyPr/>
          <a:lstStyle>
            <a:lvl1pPr algn="l" rtl="0" eaLnBrk="1" fontAlgn="base" hangingPunct="1">
              <a:spcBef>
                <a:spcPct val="0"/>
              </a:spcBef>
              <a:spcAft>
                <a:spcPct val="0"/>
              </a:spcAft>
              <a:defRPr sz="4000">
                <a:solidFill>
                  <a:schemeClr val="accent1"/>
                </a:solidFill>
                <a:latin typeface="+mj-lt"/>
                <a:ea typeface="+mj-ea"/>
                <a:cs typeface="+mj-cs"/>
              </a:defRPr>
            </a:lvl1pPr>
            <a:lvl2pPr algn="l" rtl="0" eaLnBrk="1" fontAlgn="base" hangingPunct="1">
              <a:spcBef>
                <a:spcPct val="0"/>
              </a:spcBef>
              <a:spcAft>
                <a:spcPct val="0"/>
              </a:spcAft>
              <a:defRPr sz="4000">
                <a:solidFill>
                  <a:schemeClr val="accent1"/>
                </a:solidFill>
                <a:latin typeface="Arial" charset="0"/>
              </a:defRPr>
            </a:lvl2pPr>
            <a:lvl3pPr algn="l" rtl="0" eaLnBrk="1" fontAlgn="base" hangingPunct="1">
              <a:spcBef>
                <a:spcPct val="0"/>
              </a:spcBef>
              <a:spcAft>
                <a:spcPct val="0"/>
              </a:spcAft>
              <a:defRPr sz="4000">
                <a:solidFill>
                  <a:schemeClr val="accent1"/>
                </a:solidFill>
                <a:latin typeface="Arial" charset="0"/>
              </a:defRPr>
            </a:lvl3pPr>
            <a:lvl4pPr algn="l" rtl="0" eaLnBrk="1" fontAlgn="base" hangingPunct="1">
              <a:spcBef>
                <a:spcPct val="0"/>
              </a:spcBef>
              <a:spcAft>
                <a:spcPct val="0"/>
              </a:spcAft>
              <a:defRPr sz="4000">
                <a:solidFill>
                  <a:schemeClr val="accent1"/>
                </a:solidFill>
                <a:latin typeface="Arial" charset="0"/>
              </a:defRPr>
            </a:lvl4pPr>
            <a:lvl5pPr algn="l" rtl="0" eaLnBrk="1" fontAlgn="base" hangingPunct="1">
              <a:spcBef>
                <a:spcPct val="0"/>
              </a:spcBef>
              <a:spcAft>
                <a:spcPct val="0"/>
              </a:spcAft>
              <a:defRPr sz="4000">
                <a:solidFill>
                  <a:schemeClr val="accent1"/>
                </a:solidFill>
                <a:latin typeface="Arial" charset="0"/>
              </a:defRPr>
            </a:lvl5pPr>
            <a:lvl6pPr marL="457200" algn="l" rtl="0" eaLnBrk="1" fontAlgn="base" hangingPunct="1">
              <a:spcBef>
                <a:spcPct val="0"/>
              </a:spcBef>
              <a:spcAft>
                <a:spcPct val="0"/>
              </a:spcAft>
              <a:defRPr sz="4000">
                <a:solidFill>
                  <a:schemeClr val="accent1"/>
                </a:solidFill>
                <a:latin typeface="Arial" charset="0"/>
              </a:defRPr>
            </a:lvl6pPr>
            <a:lvl7pPr marL="914400" algn="l" rtl="0" eaLnBrk="1" fontAlgn="base" hangingPunct="1">
              <a:spcBef>
                <a:spcPct val="0"/>
              </a:spcBef>
              <a:spcAft>
                <a:spcPct val="0"/>
              </a:spcAft>
              <a:defRPr sz="4000">
                <a:solidFill>
                  <a:schemeClr val="accent1"/>
                </a:solidFill>
                <a:latin typeface="Arial" charset="0"/>
              </a:defRPr>
            </a:lvl7pPr>
            <a:lvl8pPr marL="1371600" algn="l" rtl="0" eaLnBrk="1" fontAlgn="base" hangingPunct="1">
              <a:spcBef>
                <a:spcPct val="0"/>
              </a:spcBef>
              <a:spcAft>
                <a:spcPct val="0"/>
              </a:spcAft>
              <a:defRPr sz="4000">
                <a:solidFill>
                  <a:schemeClr val="accent1"/>
                </a:solidFill>
                <a:latin typeface="Arial" charset="0"/>
              </a:defRPr>
            </a:lvl8pPr>
            <a:lvl9pPr marL="1828800" algn="l" rtl="0" eaLnBrk="1" fontAlgn="base" hangingPunct="1">
              <a:spcBef>
                <a:spcPct val="0"/>
              </a:spcBef>
              <a:spcAft>
                <a:spcPct val="0"/>
              </a:spcAft>
              <a:defRPr sz="4000">
                <a:solidFill>
                  <a:schemeClr val="accent1"/>
                </a:solidFill>
                <a:latin typeface="Arial" charset="0"/>
              </a:defRPr>
            </a:lvl9pPr>
          </a:lstStyle>
          <a:p>
            <a:r>
              <a:rPr lang="en-US" altLang="en-US" sz="2800" kern="0" dirty="0" smtClean="0">
                <a:solidFill>
                  <a:schemeClr val="tx1"/>
                </a:solidFill>
              </a:rPr>
              <a:t>In-Scope Programs</a:t>
            </a:r>
            <a:endParaRPr lang="en-US" altLang="en-US" sz="2800" kern="0" dirty="0">
              <a:solidFill>
                <a:schemeClr val="tx1"/>
              </a:solidFill>
            </a:endParaRPr>
          </a:p>
        </p:txBody>
      </p:sp>
      <p:sp>
        <p:nvSpPr>
          <p:cNvPr id="16" name="Content Placeholder 5"/>
          <p:cNvSpPr txBox="1">
            <a:spLocks/>
          </p:cNvSpPr>
          <p:nvPr/>
        </p:nvSpPr>
        <p:spPr bwMode="auto">
          <a:xfrm>
            <a:off x="533400" y="5105400"/>
            <a:ext cx="4041775" cy="7718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233363" indent="-233363" algn="l" rtl="0" eaLnBrk="1" fontAlgn="base" hangingPunct="1">
              <a:spcBef>
                <a:spcPct val="20000"/>
              </a:spcBef>
              <a:spcAft>
                <a:spcPct val="0"/>
              </a:spcAft>
              <a:buChar char="•"/>
              <a:defRPr sz="2400">
                <a:solidFill>
                  <a:srgbClr val="000066"/>
                </a:solidFill>
                <a:latin typeface="Franklin Gothic Medium Cond" panose="020B0606030402020204" pitchFamily="34" charset="0"/>
                <a:ea typeface="+mn-ea"/>
                <a:cs typeface="+mn-cs"/>
              </a:defRPr>
            </a:lvl1pPr>
            <a:lvl2pPr marL="690563" indent="-233363" algn="l" rtl="0" eaLnBrk="1" fontAlgn="base" hangingPunct="1">
              <a:spcBef>
                <a:spcPct val="20000"/>
              </a:spcBef>
              <a:spcAft>
                <a:spcPct val="0"/>
              </a:spcAft>
              <a:buChar char="–"/>
              <a:defRPr sz="2000">
                <a:solidFill>
                  <a:srgbClr val="000066"/>
                </a:solidFill>
                <a:latin typeface="Franklin Gothic Medium Cond" panose="020B0606030402020204" pitchFamily="34" charset="0"/>
                <a:ea typeface="+mn-ea"/>
              </a:defRPr>
            </a:lvl2pPr>
            <a:lvl3pPr marL="1143000" indent="-228600" algn="l" rtl="0" eaLnBrk="1" fontAlgn="base" hangingPunct="1">
              <a:spcBef>
                <a:spcPct val="20000"/>
              </a:spcBef>
              <a:spcAft>
                <a:spcPct val="0"/>
              </a:spcAft>
              <a:buChar char="•"/>
              <a:defRPr sz="1800">
                <a:solidFill>
                  <a:srgbClr val="000066"/>
                </a:solidFill>
                <a:latin typeface="Franklin Gothic Medium Cond" panose="020B0606030402020204" pitchFamily="34" charset="0"/>
                <a:ea typeface="+mn-ea"/>
              </a:defRPr>
            </a:lvl3pPr>
            <a:lvl4pPr marL="1600200" indent="-228600" algn="l" rtl="0" eaLnBrk="1" fontAlgn="base" hangingPunct="1">
              <a:spcBef>
                <a:spcPct val="20000"/>
              </a:spcBef>
              <a:spcAft>
                <a:spcPct val="0"/>
              </a:spcAft>
              <a:buChar char="–"/>
              <a:defRPr sz="1600">
                <a:solidFill>
                  <a:srgbClr val="000066"/>
                </a:solidFill>
                <a:latin typeface="Franklin Gothic Medium Cond" panose="020B0606030402020204" pitchFamily="34" charset="0"/>
                <a:ea typeface="+mn-ea"/>
              </a:defRPr>
            </a:lvl4pPr>
            <a:lvl5pPr marL="2057400" indent="-228600" algn="l" rtl="0" eaLnBrk="1" fontAlgn="base" hangingPunct="1">
              <a:spcBef>
                <a:spcPct val="20000"/>
              </a:spcBef>
              <a:spcAft>
                <a:spcPct val="0"/>
              </a:spcAft>
              <a:buChar char="»"/>
              <a:defRPr sz="1600">
                <a:solidFill>
                  <a:srgbClr val="000066"/>
                </a:solidFill>
                <a:latin typeface="Franklin Gothic Medium Cond" panose="020B0606030402020204" pitchFamily="34" charset="0"/>
                <a:ea typeface="+mn-ea"/>
              </a:defRPr>
            </a:lvl5pPr>
            <a:lvl6pPr marL="2514600" indent="-228600" algn="l" rtl="0" eaLnBrk="1" fontAlgn="base" hangingPunct="1">
              <a:spcBef>
                <a:spcPct val="20000"/>
              </a:spcBef>
              <a:spcAft>
                <a:spcPct val="0"/>
              </a:spcAft>
              <a:buChar char="»"/>
              <a:defRPr sz="1600">
                <a:solidFill>
                  <a:schemeClr val="tx1"/>
                </a:solidFill>
                <a:latin typeface="+mn-lt"/>
                <a:ea typeface="+mn-ea"/>
              </a:defRPr>
            </a:lvl6pPr>
            <a:lvl7pPr marL="2971800" indent="-228600" algn="l" rtl="0" eaLnBrk="1" fontAlgn="base" hangingPunct="1">
              <a:spcBef>
                <a:spcPct val="20000"/>
              </a:spcBef>
              <a:spcAft>
                <a:spcPct val="0"/>
              </a:spcAft>
              <a:buChar char="»"/>
              <a:defRPr sz="1600">
                <a:solidFill>
                  <a:schemeClr val="tx1"/>
                </a:solidFill>
                <a:latin typeface="+mn-lt"/>
                <a:ea typeface="+mn-ea"/>
              </a:defRPr>
            </a:lvl7pPr>
            <a:lvl8pPr marL="3429000" indent="-228600" algn="l" rtl="0" eaLnBrk="1" fontAlgn="base" hangingPunct="1">
              <a:spcBef>
                <a:spcPct val="20000"/>
              </a:spcBef>
              <a:spcAft>
                <a:spcPct val="0"/>
              </a:spcAft>
              <a:buChar char="»"/>
              <a:defRPr sz="1600">
                <a:solidFill>
                  <a:schemeClr val="tx1"/>
                </a:solidFill>
                <a:latin typeface="+mn-lt"/>
                <a:ea typeface="+mn-ea"/>
              </a:defRPr>
            </a:lvl8pPr>
            <a:lvl9pPr marL="3886200" indent="-228600" algn="l" rtl="0" eaLnBrk="1" fontAlgn="base" hangingPunct="1">
              <a:spcBef>
                <a:spcPct val="20000"/>
              </a:spcBef>
              <a:spcAft>
                <a:spcPct val="0"/>
              </a:spcAft>
              <a:buChar char="»"/>
              <a:defRPr sz="1600">
                <a:solidFill>
                  <a:schemeClr val="tx1"/>
                </a:solidFill>
                <a:latin typeface="+mn-lt"/>
                <a:ea typeface="+mn-ea"/>
              </a:defRPr>
            </a:lvl9pPr>
          </a:lstStyle>
          <a:p>
            <a:r>
              <a:rPr lang="en-US" sz="1800" kern="0" dirty="0">
                <a:solidFill>
                  <a:schemeClr val="tx1"/>
                </a:solidFill>
                <a:latin typeface="+mn-lt"/>
              </a:rPr>
              <a:t>Adult and Family </a:t>
            </a:r>
            <a:r>
              <a:rPr lang="en-US" sz="1800" kern="0" dirty="0" smtClean="0">
                <a:solidFill>
                  <a:schemeClr val="tx1"/>
                </a:solidFill>
                <a:latin typeface="+mn-lt"/>
              </a:rPr>
              <a:t>Services</a:t>
            </a:r>
          </a:p>
          <a:p>
            <a:r>
              <a:rPr lang="en-US" sz="1800" kern="0" dirty="0">
                <a:solidFill>
                  <a:schemeClr val="tx1"/>
                </a:solidFill>
                <a:latin typeface="+mn-lt"/>
              </a:rPr>
              <a:t>Child </a:t>
            </a:r>
            <a:r>
              <a:rPr lang="en-US" sz="1800" kern="0" dirty="0" smtClean="0">
                <a:solidFill>
                  <a:schemeClr val="tx1"/>
                </a:solidFill>
                <a:latin typeface="+mn-lt"/>
              </a:rPr>
              <a:t>Welfare</a:t>
            </a:r>
          </a:p>
          <a:p>
            <a:endParaRPr lang="en-US" sz="2000" kern="0" dirty="0" smtClean="0">
              <a:solidFill>
                <a:schemeClr val="tx1"/>
              </a:solidFill>
              <a:latin typeface="+mn-lt"/>
            </a:endParaRPr>
          </a:p>
        </p:txBody>
      </p:sp>
      <p:sp>
        <p:nvSpPr>
          <p:cNvPr id="20" name="Text Placeholder 6"/>
          <p:cNvSpPr txBox="1">
            <a:spLocks/>
          </p:cNvSpPr>
          <p:nvPr/>
        </p:nvSpPr>
        <p:spPr>
          <a:xfrm>
            <a:off x="457200" y="4648200"/>
            <a:ext cx="8153400" cy="422275"/>
          </a:xfrm>
          <a:prstGeom prst="rect">
            <a:avLst/>
          </a:prstGeom>
        </p:spPr>
        <p:txBody>
          <a:bodyPr/>
          <a:lstStyle>
            <a:lvl1pPr marL="342900" indent="-342900" algn="l" rtl="0" eaLnBrk="1" fontAlgn="base" hangingPunct="1">
              <a:spcBef>
                <a:spcPct val="20000"/>
              </a:spcBef>
              <a:spcAft>
                <a:spcPct val="0"/>
              </a:spcAft>
              <a:buFont typeface="Arial" pitchFamily="34" charset="0"/>
              <a:buChar char="•"/>
              <a:defRPr sz="2400" baseline="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Wingdings" pitchFamily="2" charset="2"/>
              <a:buChar char="Ø"/>
              <a:defRPr sz="2000" baseline="0">
                <a:solidFill>
                  <a:schemeClr val="tx1"/>
                </a:solidFill>
                <a:latin typeface="+mn-lt"/>
              </a:defRPr>
            </a:lvl2pPr>
            <a:lvl3pPr marL="1143000" indent="-228600" algn="l" rtl="0" eaLnBrk="1" fontAlgn="base" hangingPunct="1">
              <a:spcBef>
                <a:spcPct val="20000"/>
              </a:spcBef>
              <a:spcAft>
                <a:spcPct val="0"/>
              </a:spcAft>
              <a:buFont typeface="Arial" pitchFamily="34" charset="0"/>
              <a:buChar char="•"/>
              <a:defRPr sz="2200" baseline="0">
                <a:solidFill>
                  <a:schemeClr val="tx1"/>
                </a:solidFill>
                <a:latin typeface="+mn-lt"/>
              </a:defRPr>
            </a:lvl3pPr>
            <a:lvl4pPr marL="1600200" indent="-228600" algn="l" rtl="0" eaLnBrk="1" fontAlgn="base" hangingPunct="1">
              <a:spcBef>
                <a:spcPct val="20000"/>
              </a:spcBef>
              <a:spcAft>
                <a:spcPct val="0"/>
              </a:spcAft>
              <a:buSzPct val="60000"/>
              <a:buFont typeface="Wingdings 2" pitchFamily="18" charset="2"/>
              <a:buChar char=""/>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defRPr>
            </a:lvl9pPr>
          </a:lstStyle>
          <a:p>
            <a:pPr marL="0" indent="0">
              <a:buNone/>
            </a:pPr>
            <a:r>
              <a:rPr lang="en-US" sz="1800" b="1" kern="0" dirty="0" smtClean="0"/>
              <a:t>Services</a:t>
            </a:r>
            <a:endParaRPr lang="en-US" sz="1800" b="1" kern="0" dirty="0"/>
          </a:p>
        </p:txBody>
      </p:sp>
    </p:spTree>
    <p:extLst>
      <p:ext uri="{BB962C8B-B14F-4D97-AF65-F5344CB8AC3E}">
        <p14:creationId xmlns:p14="http://schemas.microsoft.com/office/powerpoint/2010/main" val="26935748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981075" y="96296"/>
            <a:ext cx="7477125" cy="457200"/>
          </a:xfrm>
          <a:prstGeom prst="rect">
            <a:avLst/>
          </a:prstGeom>
        </p:spPr>
        <p:txBody>
          <a:bodyPr/>
          <a:lstStyle>
            <a:lvl1pPr algn="l" rtl="0" eaLnBrk="1" fontAlgn="base" hangingPunct="1">
              <a:spcBef>
                <a:spcPct val="0"/>
              </a:spcBef>
              <a:spcAft>
                <a:spcPct val="0"/>
              </a:spcAft>
              <a:defRPr sz="4000">
                <a:solidFill>
                  <a:schemeClr val="bg1"/>
                </a:solidFill>
                <a:latin typeface="+mj-lt"/>
                <a:ea typeface="+mj-ea"/>
                <a:cs typeface="+mj-cs"/>
              </a:defRPr>
            </a:lvl1pPr>
            <a:lvl2pPr algn="l" rtl="0" eaLnBrk="1" fontAlgn="base" hangingPunct="1">
              <a:spcBef>
                <a:spcPct val="0"/>
              </a:spcBef>
              <a:spcAft>
                <a:spcPct val="0"/>
              </a:spcAft>
              <a:defRPr sz="4000">
                <a:solidFill>
                  <a:schemeClr val="accent1"/>
                </a:solidFill>
                <a:latin typeface="Arial" charset="0"/>
              </a:defRPr>
            </a:lvl2pPr>
            <a:lvl3pPr algn="l" rtl="0" eaLnBrk="1" fontAlgn="base" hangingPunct="1">
              <a:spcBef>
                <a:spcPct val="0"/>
              </a:spcBef>
              <a:spcAft>
                <a:spcPct val="0"/>
              </a:spcAft>
              <a:defRPr sz="4000">
                <a:solidFill>
                  <a:schemeClr val="accent1"/>
                </a:solidFill>
                <a:latin typeface="Arial" charset="0"/>
              </a:defRPr>
            </a:lvl3pPr>
            <a:lvl4pPr algn="l" rtl="0" eaLnBrk="1" fontAlgn="base" hangingPunct="1">
              <a:spcBef>
                <a:spcPct val="0"/>
              </a:spcBef>
              <a:spcAft>
                <a:spcPct val="0"/>
              </a:spcAft>
              <a:defRPr sz="4000">
                <a:solidFill>
                  <a:schemeClr val="accent1"/>
                </a:solidFill>
                <a:latin typeface="Arial" charset="0"/>
              </a:defRPr>
            </a:lvl4pPr>
            <a:lvl5pPr algn="l" rtl="0" eaLnBrk="1" fontAlgn="base" hangingPunct="1">
              <a:spcBef>
                <a:spcPct val="0"/>
              </a:spcBef>
              <a:spcAft>
                <a:spcPct val="0"/>
              </a:spcAft>
              <a:defRPr sz="4000">
                <a:solidFill>
                  <a:schemeClr val="accent1"/>
                </a:solidFill>
                <a:latin typeface="Arial" charset="0"/>
              </a:defRPr>
            </a:lvl5pPr>
            <a:lvl6pPr marL="457200" algn="l" rtl="0" eaLnBrk="1" fontAlgn="base" hangingPunct="1">
              <a:spcBef>
                <a:spcPct val="0"/>
              </a:spcBef>
              <a:spcAft>
                <a:spcPct val="0"/>
              </a:spcAft>
              <a:defRPr sz="4000">
                <a:solidFill>
                  <a:schemeClr val="accent1"/>
                </a:solidFill>
                <a:latin typeface="Arial" charset="0"/>
              </a:defRPr>
            </a:lvl6pPr>
            <a:lvl7pPr marL="914400" algn="l" rtl="0" eaLnBrk="1" fontAlgn="base" hangingPunct="1">
              <a:spcBef>
                <a:spcPct val="0"/>
              </a:spcBef>
              <a:spcAft>
                <a:spcPct val="0"/>
              </a:spcAft>
              <a:defRPr sz="4000">
                <a:solidFill>
                  <a:schemeClr val="accent1"/>
                </a:solidFill>
                <a:latin typeface="Arial" charset="0"/>
              </a:defRPr>
            </a:lvl7pPr>
            <a:lvl8pPr marL="1371600" algn="l" rtl="0" eaLnBrk="1" fontAlgn="base" hangingPunct="1">
              <a:spcBef>
                <a:spcPct val="0"/>
              </a:spcBef>
              <a:spcAft>
                <a:spcPct val="0"/>
              </a:spcAft>
              <a:defRPr sz="4000">
                <a:solidFill>
                  <a:schemeClr val="accent1"/>
                </a:solidFill>
                <a:latin typeface="Arial" charset="0"/>
              </a:defRPr>
            </a:lvl8pPr>
            <a:lvl9pPr marL="1828800" algn="l" rtl="0" eaLnBrk="1" fontAlgn="base" hangingPunct="1">
              <a:spcBef>
                <a:spcPct val="0"/>
              </a:spcBef>
              <a:spcAft>
                <a:spcPct val="0"/>
              </a:spcAft>
              <a:defRPr sz="4000">
                <a:solidFill>
                  <a:schemeClr val="accent1"/>
                </a:solidFill>
                <a:latin typeface="Arial" charset="0"/>
              </a:defRPr>
            </a:lvl9pPr>
          </a:lstStyle>
          <a:p>
            <a:r>
              <a:rPr lang="en-US" sz="2000" b="1" dirty="0" smtClean="0"/>
              <a:t>NC FAST Projects</a:t>
            </a:r>
          </a:p>
        </p:txBody>
      </p:sp>
      <p:sp>
        <p:nvSpPr>
          <p:cNvPr id="5" name="Content Placeholder 2"/>
          <p:cNvSpPr txBox="1">
            <a:spLocks/>
          </p:cNvSpPr>
          <p:nvPr/>
        </p:nvSpPr>
        <p:spPr>
          <a:xfrm>
            <a:off x="381000" y="990600"/>
            <a:ext cx="8382000" cy="5638800"/>
          </a:xfrm>
          <a:prstGeom prst="rect">
            <a:avLst/>
          </a:prstGeom>
        </p:spPr>
        <p:txBody>
          <a:bodyPr/>
          <a:lstStyle>
            <a:lvl1pPr marL="342900" indent="-342900" algn="l" rtl="0" eaLnBrk="1" fontAlgn="base" hangingPunct="1">
              <a:spcBef>
                <a:spcPct val="20000"/>
              </a:spcBef>
              <a:spcAft>
                <a:spcPct val="0"/>
              </a:spcAft>
              <a:buFont typeface="Arial" pitchFamily="34" charset="0"/>
              <a:buChar char="•"/>
              <a:defRPr sz="2400" baseline="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Wingdings" pitchFamily="2" charset="2"/>
              <a:buChar char="Ø"/>
              <a:defRPr sz="2000" baseline="0">
                <a:solidFill>
                  <a:schemeClr val="tx1"/>
                </a:solidFill>
                <a:latin typeface="+mn-lt"/>
              </a:defRPr>
            </a:lvl2pPr>
            <a:lvl3pPr marL="1143000" indent="-228600" algn="l" rtl="0" eaLnBrk="1" fontAlgn="base" hangingPunct="1">
              <a:spcBef>
                <a:spcPct val="20000"/>
              </a:spcBef>
              <a:spcAft>
                <a:spcPct val="0"/>
              </a:spcAft>
              <a:buFont typeface="Arial" pitchFamily="34" charset="0"/>
              <a:buChar char="•"/>
              <a:defRPr sz="2200" baseline="0">
                <a:solidFill>
                  <a:schemeClr val="tx1"/>
                </a:solidFill>
                <a:latin typeface="+mn-lt"/>
              </a:defRPr>
            </a:lvl3pPr>
            <a:lvl4pPr marL="1600200" indent="-228600" algn="l" rtl="0" eaLnBrk="1" fontAlgn="base" hangingPunct="1">
              <a:spcBef>
                <a:spcPct val="20000"/>
              </a:spcBef>
              <a:spcAft>
                <a:spcPct val="0"/>
              </a:spcAft>
              <a:buSzPct val="60000"/>
              <a:buFont typeface="Wingdings 2" pitchFamily="18" charset="2"/>
              <a:buChar char=""/>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defRPr>
            </a:lvl9pPr>
          </a:lstStyle>
          <a:p>
            <a:pPr>
              <a:spcBef>
                <a:spcPts val="900"/>
              </a:spcBef>
            </a:pPr>
            <a:r>
              <a:rPr lang="en-US" altLang="en-US" sz="1550" b="1" kern="0" dirty="0" smtClean="0"/>
              <a:t>OLV:</a:t>
            </a:r>
            <a:r>
              <a:rPr lang="en-US" altLang="en-US" sz="1550" kern="0" dirty="0" smtClean="0"/>
              <a:t> On-Line Verification implemented October 2004.</a:t>
            </a:r>
          </a:p>
          <a:p>
            <a:pPr>
              <a:spcBef>
                <a:spcPts val="900"/>
              </a:spcBef>
            </a:pPr>
            <a:r>
              <a:rPr lang="en-US" altLang="en-US" sz="1550" b="1" kern="0" dirty="0" smtClean="0"/>
              <a:t>SDI: </a:t>
            </a:r>
            <a:r>
              <a:rPr lang="en-US" altLang="en-US" sz="1550" kern="0" dirty="0" smtClean="0"/>
              <a:t>Services Delivery Interface implemented September 2006.</a:t>
            </a:r>
          </a:p>
          <a:p>
            <a:pPr>
              <a:spcBef>
                <a:spcPts val="900"/>
              </a:spcBef>
            </a:pPr>
            <a:r>
              <a:rPr lang="en-US" altLang="en-US" sz="1550" b="1" kern="0" dirty="0" smtClean="0"/>
              <a:t>Cúram Framework: </a:t>
            </a:r>
            <a:r>
              <a:rPr lang="en-US" altLang="en-US" sz="1550" kern="0" dirty="0" smtClean="0"/>
              <a:t>Cúram Framework implemented in 2008.</a:t>
            </a:r>
          </a:p>
          <a:p>
            <a:pPr>
              <a:spcBef>
                <a:spcPts val="900"/>
              </a:spcBef>
            </a:pPr>
            <a:r>
              <a:rPr lang="en-US" altLang="en-US" sz="1550" b="1" kern="0" dirty="0" smtClean="0"/>
              <a:t>ePASS:  </a:t>
            </a:r>
            <a:r>
              <a:rPr lang="en-US" altLang="en-US" sz="1550" kern="0" dirty="0" smtClean="0"/>
              <a:t>Phase 1, July 2010; Phase 2 FNS, May 2011; Phase 2 Medicaid, August 2012; Phase 3 FNS, April 2013; Phase 3 Medicaid, October 2013.</a:t>
            </a:r>
            <a:endParaRPr lang="en-US" altLang="en-US" sz="1550" b="1" kern="0" dirty="0" smtClean="0"/>
          </a:p>
          <a:p>
            <a:pPr>
              <a:spcBef>
                <a:spcPts val="900"/>
              </a:spcBef>
            </a:pPr>
            <a:r>
              <a:rPr lang="en-US" altLang="en-US" sz="1550" b="1" kern="0" dirty="0" smtClean="0"/>
              <a:t>Case Management (CM) Project 1 Global Case Management and Food and Nutrition Services (FNS):</a:t>
            </a:r>
            <a:r>
              <a:rPr lang="en-US" altLang="en-US" sz="1550" kern="0" dirty="0" smtClean="0"/>
              <a:t>  The first NC FAST CM project began pilot production May 21, 2012. Fully implemented to all 100 counties March 2013, and legacy system retired May 2013.</a:t>
            </a:r>
          </a:p>
          <a:p>
            <a:pPr>
              <a:spcBef>
                <a:spcPts val="900"/>
              </a:spcBef>
            </a:pPr>
            <a:r>
              <a:rPr lang="en-US" altLang="en-US" sz="1550" b="1" kern="0" dirty="0" smtClean="0"/>
              <a:t>Document Management: </a:t>
            </a:r>
            <a:r>
              <a:rPr lang="en-US" altLang="en-US" sz="1550" kern="0" dirty="0" smtClean="0"/>
              <a:t> Phase 1 was completed in October 2013, with Project 2&amp;6 rollout for all case types within NC FAST. Phase 2 is planned for 2015.</a:t>
            </a:r>
          </a:p>
          <a:p>
            <a:pPr>
              <a:spcBef>
                <a:spcPts val="900"/>
              </a:spcBef>
            </a:pPr>
            <a:r>
              <a:rPr lang="en-US" altLang="en-US" sz="1550" b="1" kern="0" dirty="0" smtClean="0"/>
              <a:t>CM Project 2&amp;6 Eligibility Information Services (EIS):</a:t>
            </a:r>
            <a:r>
              <a:rPr lang="en-US" altLang="en-US" sz="1550" kern="0" dirty="0" smtClean="0"/>
              <a:t>  EIS determination began pilot production July 2013. Fully implemented to all 100 counties November 2014, and legacy system retirement in 2015. Includes Work First (TANF), Medicaid, Special Assistance and Refugee Assistance. Phase 2 Medicaid and MAGI change implementation planned to be completed by mid-2015.</a:t>
            </a:r>
          </a:p>
          <a:p>
            <a:pPr>
              <a:spcBef>
                <a:spcPts val="900"/>
              </a:spcBef>
            </a:pPr>
            <a:r>
              <a:rPr lang="en-US" altLang="en-US" sz="1550" b="1" kern="0" dirty="0" smtClean="0"/>
              <a:t>CM Project 7 FFM Interoperability:</a:t>
            </a:r>
            <a:r>
              <a:rPr lang="en-US" altLang="en-US" sz="1550" kern="0" dirty="0" smtClean="0"/>
              <a:t> Implemented the mandated interoperability between the NC FAST System and the Federally-Facilitated Marketplace (FFM) in January 2014, and began the Affordable Care Act (ACA) new Modified Adjusted Gross Income (MAGI) rule set for 8 Family and Children’s Medicaid programs to be completed by December 2015.</a:t>
            </a:r>
          </a:p>
        </p:txBody>
      </p:sp>
    </p:spTree>
    <p:extLst>
      <p:ext uri="{BB962C8B-B14F-4D97-AF65-F5344CB8AC3E}">
        <p14:creationId xmlns:p14="http://schemas.microsoft.com/office/powerpoint/2010/main" val="28238041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981075" y="96296"/>
            <a:ext cx="7477125" cy="457200"/>
          </a:xfrm>
          <a:prstGeom prst="rect">
            <a:avLst/>
          </a:prstGeom>
        </p:spPr>
        <p:txBody>
          <a:bodyPr/>
          <a:lstStyle>
            <a:lvl1pPr algn="l" rtl="0" eaLnBrk="1" fontAlgn="base" hangingPunct="1">
              <a:spcBef>
                <a:spcPct val="0"/>
              </a:spcBef>
              <a:spcAft>
                <a:spcPct val="0"/>
              </a:spcAft>
              <a:defRPr sz="4000">
                <a:solidFill>
                  <a:schemeClr val="bg1"/>
                </a:solidFill>
                <a:latin typeface="+mj-lt"/>
                <a:ea typeface="+mj-ea"/>
                <a:cs typeface="+mj-cs"/>
              </a:defRPr>
            </a:lvl1pPr>
            <a:lvl2pPr algn="l" rtl="0" eaLnBrk="1" fontAlgn="base" hangingPunct="1">
              <a:spcBef>
                <a:spcPct val="0"/>
              </a:spcBef>
              <a:spcAft>
                <a:spcPct val="0"/>
              </a:spcAft>
              <a:defRPr sz="4000">
                <a:solidFill>
                  <a:schemeClr val="accent1"/>
                </a:solidFill>
                <a:latin typeface="Arial" charset="0"/>
              </a:defRPr>
            </a:lvl2pPr>
            <a:lvl3pPr algn="l" rtl="0" eaLnBrk="1" fontAlgn="base" hangingPunct="1">
              <a:spcBef>
                <a:spcPct val="0"/>
              </a:spcBef>
              <a:spcAft>
                <a:spcPct val="0"/>
              </a:spcAft>
              <a:defRPr sz="4000">
                <a:solidFill>
                  <a:schemeClr val="accent1"/>
                </a:solidFill>
                <a:latin typeface="Arial" charset="0"/>
              </a:defRPr>
            </a:lvl3pPr>
            <a:lvl4pPr algn="l" rtl="0" eaLnBrk="1" fontAlgn="base" hangingPunct="1">
              <a:spcBef>
                <a:spcPct val="0"/>
              </a:spcBef>
              <a:spcAft>
                <a:spcPct val="0"/>
              </a:spcAft>
              <a:defRPr sz="4000">
                <a:solidFill>
                  <a:schemeClr val="accent1"/>
                </a:solidFill>
                <a:latin typeface="Arial" charset="0"/>
              </a:defRPr>
            </a:lvl4pPr>
            <a:lvl5pPr algn="l" rtl="0" eaLnBrk="1" fontAlgn="base" hangingPunct="1">
              <a:spcBef>
                <a:spcPct val="0"/>
              </a:spcBef>
              <a:spcAft>
                <a:spcPct val="0"/>
              </a:spcAft>
              <a:defRPr sz="4000">
                <a:solidFill>
                  <a:schemeClr val="accent1"/>
                </a:solidFill>
                <a:latin typeface="Arial" charset="0"/>
              </a:defRPr>
            </a:lvl5pPr>
            <a:lvl6pPr marL="457200" algn="l" rtl="0" eaLnBrk="1" fontAlgn="base" hangingPunct="1">
              <a:spcBef>
                <a:spcPct val="0"/>
              </a:spcBef>
              <a:spcAft>
                <a:spcPct val="0"/>
              </a:spcAft>
              <a:defRPr sz="4000">
                <a:solidFill>
                  <a:schemeClr val="accent1"/>
                </a:solidFill>
                <a:latin typeface="Arial" charset="0"/>
              </a:defRPr>
            </a:lvl6pPr>
            <a:lvl7pPr marL="914400" algn="l" rtl="0" eaLnBrk="1" fontAlgn="base" hangingPunct="1">
              <a:spcBef>
                <a:spcPct val="0"/>
              </a:spcBef>
              <a:spcAft>
                <a:spcPct val="0"/>
              </a:spcAft>
              <a:defRPr sz="4000">
                <a:solidFill>
                  <a:schemeClr val="accent1"/>
                </a:solidFill>
                <a:latin typeface="Arial" charset="0"/>
              </a:defRPr>
            </a:lvl7pPr>
            <a:lvl8pPr marL="1371600" algn="l" rtl="0" eaLnBrk="1" fontAlgn="base" hangingPunct="1">
              <a:spcBef>
                <a:spcPct val="0"/>
              </a:spcBef>
              <a:spcAft>
                <a:spcPct val="0"/>
              </a:spcAft>
              <a:defRPr sz="4000">
                <a:solidFill>
                  <a:schemeClr val="accent1"/>
                </a:solidFill>
                <a:latin typeface="Arial" charset="0"/>
              </a:defRPr>
            </a:lvl8pPr>
            <a:lvl9pPr marL="1828800" algn="l" rtl="0" eaLnBrk="1" fontAlgn="base" hangingPunct="1">
              <a:spcBef>
                <a:spcPct val="0"/>
              </a:spcBef>
              <a:spcAft>
                <a:spcPct val="0"/>
              </a:spcAft>
              <a:defRPr sz="4000">
                <a:solidFill>
                  <a:schemeClr val="accent1"/>
                </a:solidFill>
                <a:latin typeface="Arial" charset="0"/>
              </a:defRPr>
            </a:lvl9pPr>
          </a:lstStyle>
          <a:p>
            <a:pPr>
              <a:spcBef>
                <a:spcPts val="900"/>
              </a:spcBef>
            </a:pPr>
            <a:r>
              <a:rPr lang="en-US" sz="2000" b="1" dirty="0" smtClean="0"/>
              <a:t>NC FAST Projects</a:t>
            </a:r>
          </a:p>
        </p:txBody>
      </p:sp>
      <p:sp>
        <p:nvSpPr>
          <p:cNvPr id="5" name="Content Placeholder 2"/>
          <p:cNvSpPr txBox="1">
            <a:spLocks/>
          </p:cNvSpPr>
          <p:nvPr/>
        </p:nvSpPr>
        <p:spPr>
          <a:xfrm>
            <a:off x="381000" y="990600"/>
            <a:ext cx="8458200" cy="5486400"/>
          </a:xfrm>
          <a:prstGeom prst="rect">
            <a:avLst/>
          </a:prstGeom>
        </p:spPr>
        <p:txBody>
          <a:bodyPr/>
          <a:lstStyle>
            <a:lvl1pPr marL="342900" indent="-342900" algn="l" rtl="0" eaLnBrk="1" fontAlgn="base" hangingPunct="1">
              <a:spcBef>
                <a:spcPct val="20000"/>
              </a:spcBef>
              <a:spcAft>
                <a:spcPct val="0"/>
              </a:spcAft>
              <a:buFont typeface="Arial" pitchFamily="34" charset="0"/>
              <a:buChar char="•"/>
              <a:defRPr sz="2400" baseline="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Wingdings" pitchFamily="2" charset="2"/>
              <a:buChar char="Ø"/>
              <a:defRPr sz="2000" baseline="0">
                <a:solidFill>
                  <a:schemeClr val="tx1"/>
                </a:solidFill>
                <a:latin typeface="+mn-lt"/>
              </a:defRPr>
            </a:lvl2pPr>
            <a:lvl3pPr marL="1143000" indent="-228600" algn="l" rtl="0" eaLnBrk="1" fontAlgn="base" hangingPunct="1">
              <a:spcBef>
                <a:spcPct val="20000"/>
              </a:spcBef>
              <a:spcAft>
                <a:spcPct val="0"/>
              </a:spcAft>
              <a:buFont typeface="Arial" pitchFamily="34" charset="0"/>
              <a:buChar char="•"/>
              <a:defRPr sz="2200" baseline="0">
                <a:solidFill>
                  <a:schemeClr val="tx1"/>
                </a:solidFill>
                <a:latin typeface="+mn-lt"/>
              </a:defRPr>
            </a:lvl3pPr>
            <a:lvl4pPr marL="1600200" indent="-228600" algn="l" rtl="0" eaLnBrk="1" fontAlgn="base" hangingPunct="1">
              <a:spcBef>
                <a:spcPct val="20000"/>
              </a:spcBef>
              <a:spcAft>
                <a:spcPct val="0"/>
              </a:spcAft>
              <a:buSzPct val="60000"/>
              <a:buFont typeface="Wingdings 2" pitchFamily="18" charset="2"/>
              <a:buChar char=""/>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defRPr>
            </a:lvl9pPr>
          </a:lstStyle>
          <a:p>
            <a:pPr>
              <a:spcBef>
                <a:spcPts val="900"/>
              </a:spcBef>
              <a:defRPr/>
            </a:pPr>
            <a:r>
              <a:rPr lang="en-US" altLang="en-US" sz="1550" b="1" kern="0" dirty="0" smtClean="0"/>
              <a:t>CM Project 3 Child Care, </a:t>
            </a:r>
            <a:r>
              <a:rPr lang="en-US" sz="1550" b="1" kern="0" dirty="0" smtClean="0"/>
              <a:t>Low Income Energy Assistance Program (LIEAP) and Crisis Intervention Program (CIP):  </a:t>
            </a:r>
            <a:r>
              <a:rPr lang="en-US" sz="1550" kern="0" dirty="0" smtClean="0"/>
              <a:t>Project 3 requirements re-assessment began in October 2013, but due to ACA requirements for Project 7 the start of Project 3 was delayed until July 2015.  Project 3 includes screening, intake, assessment, eligibility determination and benefit delivery for LIEAP, Child Care, and CIP. Legacy system replacement of the Energy System and the Subsidized Child Care Reimbursement (SCCR) system.</a:t>
            </a:r>
          </a:p>
          <a:p>
            <a:pPr>
              <a:spcBef>
                <a:spcPts val="900"/>
              </a:spcBef>
              <a:defRPr/>
            </a:pPr>
            <a:r>
              <a:rPr lang="en-US" altLang="en-US" sz="1550" b="1" kern="0" dirty="0" smtClean="0"/>
              <a:t>CM Project 4 Child Services:  </a:t>
            </a:r>
            <a:r>
              <a:rPr lang="en-US" sz="1550" kern="0" dirty="0" smtClean="0"/>
              <a:t>Includes screening, intake, licensure, assessments, service planning and provisioning for Child Welfare Services, Child Protective Services, Adoption Services, Child Placement Services for Children and Foster Care Services.  Legacy system replacement of </a:t>
            </a:r>
            <a:r>
              <a:rPr lang="en-US" sz="1550" kern="1200" dirty="0" smtClean="0"/>
              <a:t>Child Placement and Payment System (CPPS), Central Registry Child Abuse and Neglect (CRCAN), Central Registry Fatalities (FAT), Multiple Response System (MRS), Adoption Index Management System (AIMS), Foster Care Facility Licensing System (FCFLS), Interstate Compact for the Placement of Children (ICPC).</a:t>
            </a:r>
          </a:p>
          <a:p>
            <a:pPr>
              <a:spcBef>
                <a:spcPts val="900"/>
              </a:spcBef>
              <a:defRPr/>
            </a:pPr>
            <a:r>
              <a:rPr lang="en-US" altLang="en-US" sz="1550" b="1" kern="0" dirty="0" smtClean="0"/>
              <a:t>CM Project 5 Adult and Family Services : </a:t>
            </a:r>
            <a:r>
              <a:rPr lang="en-US" sz="1550" kern="0" dirty="0" smtClean="0"/>
              <a:t>Includes screening, intake, licensure, assessments, service planning and provisioning for Adult Protective Services, Resident Assessments, Guardianship services, Adult Placement Services for Residential care and Adult care home case management. </a:t>
            </a:r>
            <a:r>
              <a:rPr lang="en-US" sz="1550" kern="1200" dirty="0" smtClean="0"/>
              <a:t>Legacy System replacement: includes APS, Services Information System (SIS), Daysheets, Disinterested Public Agent Guardians (DPAG), SA In-Home.</a:t>
            </a:r>
          </a:p>
          <a:p>
            <a:pPr marL="0" indent="0">
              <a:spcBef>
                <a:spcPts val="900"/>
              </a:spcBef>
              <a:buFont typeface="Wingdings" pitchFamily="2" charset="2"/>
              <a:buNone/>
              <a:defRPr/>
            </a:pPr>
            <a:r>
              <a:rPr lang="en-US" altLang="en-US" sz="1550" b="1" kern="0" dirty="0" smtClean="0"/>
              <a:t>NOTE:  </a:t>
            </a:r>
            <a:r>
              <a:rPr lang="en-US" sz="1550" kern="0" dirty="0" smtClean="0"/>
              <a:t>The order to implement Projects 4 and 5 may be changed as needed.</a:t>
            </a:r>
            <a:endParaRPr lang="en-US" altLang="en-US" sz="1550" b="1" kern="0" dirty="0" smtClean="0"/>
          </a:p>
        </p:txBody>
      </p:sp>
    </p:spTree>
    <p:extLst>
      <p:ext uri="{BB962C8B-B14F-4D97-AF65-F5344CB8AC3E}">
        <p14:creationId xmlns:p14="http://schemas.microsoft.com/office/powerpoint/2010/main" val="28238041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03188"/>
            <a:ext cx="9144000" cy="7064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4"/>
          </p:nvPr>
        </p:nvSpPr>
        <p:spPr/>
        <p:txBody>
          <a:bodyPr/>
          <a:lstStyle/>
          <a:p>
            <a:fld id="{941070A9-268E-4C85-A36F-A7D255F0059B}" type="slidenum">
              <a:rPr lang="en-US" smtClean="0"/>
              <a:pPr/>
              <a:t>7</a:t>
            </a:fld>
            <a:endParaRPr lang="en-US" dirty="0"/>
          </a:p>
        </p:txBody>
      </p:sp>
    </p:spTree>
    <p:extLst>
      <p:ext uri="{BB962C8B-B14F-4D97-AF65-F5344CB8AC3E}">
        <p14:creationId xmlns:p14="http://schemas.microsoft.com/office/powerpoint/2010/main" val="39678272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981075" y="96296"/>
            <a:ext cx="7477125" cy="457200"/>
          </a:xfrm>
          <a:prstGeom prst="rect">
            <a:avLst/>
          </a:prstGeom>
        </p:spPr>
        <p:txBody>
          <a:bodyPr/>
          <a:lstStyle>
            <a:lvl1pPr algn="l" rtl="0" eaLnBrk="1" fontAlgn="base" hangingPunct="1">
              <a:spcBef>
                <a:spcPct val="0"/>
              </a:spcBef>
              <a:spcAft>
                <a:spcPct val="0"/>
              </a:spcAft>
              <a:defRPr sz="4000">
                <a:solidFill>
                  <a:schemeClr val="bg1"/>
                </a:solidFill>
                <a:latin typeface="+mj-lt"/>
                <a:ea typeface="+mj-ea"/>
                <a:cs typeface="+mj-cs"/>
              </a:defRPr>
            </a:lvl1pPr>
            <a:lvl2pPr algn="l" rtl="0" eaLnBrk="1" fontAlgn="base" hangingPunct="1">
              <a:spcBef>
                <a:spcPct val="0"/>
              </a:spcBef>
              <a:spcAft>
                <a:spcPct val="0"/>
              </a:spcAft>
              <a:defRPr sz="4000">
                <a:solidFill>
                  <a:schemeClr val="accent1"/>
                </a:solidFill>
                <a:latin typeface="Arial" charset="0"/>
              </a:defRPr>
            </a:lvl2pPr>
            <a:lvl3pPr algn="l" rtl="0" eaLnBrk="1" fontAlgn="base" hangingPunct="1">
              <a:spcBef>
                <a:spcPct val="0"/>
              </a:spcBef>
              <a:spcAft>
                <a:spcPct val="0"/>
              </a:spcAft>
              <a:defRPr sz="4000">
                <a:solidFill>
                  <a:schemeClr val="accent1"/>
                </a:solidFill>
                <a:latin typeface="Arial" charset="0"/>
              </a:defRPr>
            </a:lvl3pPr>
            <a:lvl4pPr algn="l" rtl="0" eaLnBrk="1" fontAlgn="base" hangingPunct="1">
              <a:spcBef>
                <a:spcPct val="0"/>
              </a:spcBef>
              <a:spcAft>
                <a:spcPct val="0"/>
              </a:spcAft>
              <a:defRPr sz="4000">
                <a:solidFill>
                  <a:schemeClr val="accent1"/>
                </a:solidFill>
                <a:latin typeface="Arial" charset="0"/>
              </a:defRPr>
            </a:lvl4pPr>
            <a:lvl5pPr algn="l" rtl="0" eaLnBrk="1" fontAlgn="base" hangingPunct="1">
              <a:spcBef>
                <a:spcPct val="0"/>
              </a:spcBef>
              <a:spcAft>
                <a:spcPct val="0"/>
              </a:spcAft>
              <a:defRPr sz="4000">
                <a:solidFill>
                  <a:schemeClr val="accent1"/>
                </a:solidFill>
                <a:latin typeface="Arial" charset="0"/>
              </a:defRPr>
            </a:lvl5pPr>
            <a:lvl6pPr marL="457200" algn="l" rtl="0" eaLnBrk="1" fontAlgn="base" hangingPunct="1">
              <a:spcBef>
                <a:spcPct val="0"/>
              </a:spcBef>
              <a:spcAft>
                <a:spcPct val="0"/>
              </a:spcAft>
              <a:defRPr sz="4000">
                <a:solidFill>
                  <a:schemeClr val="accent1"/>
                </a:solidFill>
                <a:latin typeface="Arial" charset="0"/>
              </a:defRPr>
            </a:lvl6pPr>
            <a:lvl7pPr marL="914400" algn="l" rtl="0" eaLnBrk="1" fontAlgn="base" hangingPunct="1">
              <a:spcBef>
                <a:spcPct val="0"/>
              </a:spcBef>
              <a:spcAft>
                <a:spcPct val="0"/>
              </a:spcAft>
              <a:defRPr sz="4000">
                <a:solidFill>
                  <a:schemeClr val="accent1"/>
                </a:solidFill>
                <a:latin typeface="Arial" charset="0"/>
              </a:defRPr>
            </a:lvl7pPr>
            <a:lvl8pPr marL="1371600" algn="l" rtl="0" eaLnBrk="1" fontAlgn="base" hangingPunct="1">
              <a:spcBef>
                <a:spcPct val="0"/>
              </a:spcBef>
              <a:spcAft>
                <a:spcPct val="0"/>
              </a:spcAft>
              <a:defRPr sz="4000">
                <a:solidFill>
                  <a:schemeClr val="accent1"/>
                </a:solidFill>
                <a:latin typeface="Arial" charset="0"/>
              </a:defRPr>
            </a:lvl8pPr>
            <a:lvl9pPr marL="1828800" algn="l" rtl="0" eaLnBrk="1" fontAlgn="base" hangingPunct="1">
              <a:spcBef>
                <a:spcPct val="0"/>
              </a:spcBef>
              <a:spcAft>
                <a:spcPct val="0"/>
              </a:spcAft>
              <a:defRPr sz="4000">
                <a:solidFill>
                  <a:schemeClr val="accent1"/>
                </a:solidFill>
                <a:latin typeface="Arial" charset="0"/>
              </a:defRPr>
            </a:lvl9pPr>
          </a:lstStyle>
          <a:p>
            <a:r>
              <a:rPr lang="en-US" sz="2000" b="1" dirty="0" smtClean="0"/>
              <a:t>High-Level Historical Timeline</a:t>
            </a:r>
          </a:p>
        </p:txBody>
      </p:sp>
      <p:sp>
        <p:nvSpPr>
          <p:cNvPr id="4" name="Rectangle 3"/>
          <p:cNvSpPr txBox="1">
            <a:spLocks noChangeArrowheads="1"/>
          </p:cNvSpPr>
          <p:nvPr/>
        </p:nvSpPr>
        <p:spPr>
          <a:xfrm>
            <a:off x="742950" y="1076324"/>
            <a:ext cx="8172450" cy="5324476"/>
          </a:xfrm>
          <a:prstGeom prst="rect">
            <a:avLst/>
          </a:prstGeom>
        </p:spPr>
        <p:txBody>
          <a:bodyPr/>
          <a:lstStyle>
            <a:lvl1pPr marL="342900" indent="-342900" algn="l" rtl="0" eaLnBrk="1" fontAlgn="base" hangingPunct="1">
              <a:spcBef>
                <a:spcPct val="20000"/>
              </a:spcBef>
              <a:spcAft>
                <a:spcPct val="0"/>
              </a:spcAft>
              <a:buFont typeface="Arial" pitchFamily="34" charset="0"/>
              <a:buChar char="•"/>
              <a:defRPr sz="2400" baseline="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Wingdings" pitchFamily="2" charset="2"/>
              <a:buChar char="Ø"/>
              <a:defRPr sz="2000" baseline="0">
                <a:solidFill>
                  <a:schemeClr val="tx1"/>
                </a:solidFill>
                <a:latin typeface="+mn-lt"/>
              </a:defRPr>
            </a:lvl2pPr>
            <a:lvl3pPr marL="1143000" indent="-228600" algn="l" rtl="0" eaLnBrk="1" fontAlgn="base" hangingPunct="1">
              <a:spcBef>
                <a:spcPct val="20000"/>
              </a:spcBef>
              <a:spcAft>
                <a:spcPct val="0"/>
              </a:spcAft>
              <a:buFont typeface="Arial" pitchFamily="34" charset="0"/>
              <a:buChar char="•"/>
              <a:defRPr sz="2200" baseline="0">
                <a:solidFill>
                  <a:schemeClr val="tx1"/>
                </a:solidFill>
                <a:latin typeface="+mn-lt"/>
              </a:defRPr>
            </a:lvl3pPr>
            <a:lvl4pPr marL="1600200" indent="-228600" algn="l" rtl="0" eaLnBrk="1" fontAlgn="base" hangingPunct="1">
              <a:spcBef>
                <a:spcPct val="20000"/>
              </a:spcBef>
              <a:spcAft>
                <a:spcPct val="0"/>
              </a:spcAft>
              <a:buSzPct val="60000"/>
              <a:buFont typeface="Wingdings 2" pitchFamily="18" charset="2"/>
              <a:buChar char=""/>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defRPr>
            </a:lvl9pPr>
          </a:lstStyle>
          <a:p>
            <a:pPr>
              <a:spcBef>
                <a:spcPts val="2400"/>
              </a:spcBef>
              <a:defRPr/>
            </a:pPr>
            <a:r>
              <a:rPr lang="en-US" sz="1800" b="1" dirty="0" smtClean="0"/>
              <a:t>1999-2000, initial Business Process Re-engineering (BPR)</a:t>
            </a:r>
          </a:p>
          <a:p>
            <a:pPr>
              <a:spcBef>
                <a:spcPts val="2400"/>
              </a:spcBef>
              <a:defRPr/>
            </a:pPr>
            <a:r>
              <a:rPr lang="en-US" sz="1800" b="1" dirty="0" smtClean="0"/>
              <a:t>2000-2002, </a:t>
            </a:r>
            <a:r>
              <a:rPr lang="en-US" sz="1800" b="1" dirty="0"/>
              <a:t>Implementation Advance Planning Document (IAPD) </a:t>
            </a:r>
            <a:r>
              <a:rPr lang="en-US" sz="1800" b="1" dirty="0" smtClean="0"/>
              <a:t>preparation (federal partners HHS ACF and CMS, and USDA FNS)</a:t>
            </a:r>
          </a:p>
          <a:p>
            <a:pPr>
              <a:spcBef>
                <a:spcPts val="2400"/>
              </a:spcBef>
              <a:defRPr/>
            </a:pPr>
            <a:r>
              <a:rPr lang="en-US" sz="1800" b="1" dirty="0" smtClean="0"/>
              <a:t>2002, IAPD submitted to federal partners; 2003 submitted revised </a:t>
            </a:r>
            <a:r>
              <a:rPr lang="en-US" sz="1800" b="1" dirty="0"/>
              <a:t>IAPD</a:t>
            </a:r>
            <a:endParaRPr lang="en-US" sz="1800" b="1" dirty="0" smtClean="0"/>
          </a:p>
          <a:p>
            <a:pPr>
              <a:spcBef>
                <a:spcPts val="2400"/>
              </a:spcBef>
              <a:defRPr/>
            </a:pPr>
            <a:r>
              <a:rPr lang="en-US" sz="1800" b="1" dirty="0" smtClean="0"/>
              <a:t>2003, Executive Advisory Committee (EAC) established, early RFP development</a:t>
            </a:r>
          </a:p>
          <a:p>
            <a:pPr>
              <a:spcBef>
                <a:spcPts val="2400"/>
              </a:spcBef>
              <a:defRPr/>
            </a:pPr>
            <a:r>
              <a:rPr lang="en-US" sz="1800" b="1" dirty="0" smtClean="0"/>
              <a:t>2005, Executive Advisory Subcommittee (EAS) established, early RFP development continues</a:t>
            </a:r>
          </a:p>
          <a:p>
            <a:pPr>
              <a:spcBef>
                <a:spcPts val="2400"/>
              </a:spcBef>
              <a:defRPr/>
            </a:pPr>
            <a:r>
              <a:rPr lang="en-US" sz="1800" b="1" dirty="0" smtClean="0"/>
              <a:t>2005-2010, Software Selection RFP and Software Integrator RFP development</a:t>
            </a:r>
          </a:p>
          <a:p>
            <a:pPr>
              <a:spcBef>
                <a:spcPts val="2400"/>
              </a:spcBef>
              <a:defRPr/>
            </a:pPr>
            <a:r>
              <a:rPr lang="en-US" sz="1800" b="1" dirty="0" smtClean="0"/>
              <a:t>Ongoing county readiness activities and project implementation</a:t>
            </a:r>
          </a:p>
        </p:txBody>
      </p:sp>
    </p:spTree>
    <p:extLst>
      <p:ext uri="{BB962C8B-B14F-4D97-AF65-F5344CB8AC3E}">
        <p14:creationId xmlns:p14="http://schemas.microsoft.com/office/powerpoint/2010/main" val="2784055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 calcmode="lin" valueType="num">
                                      <p:cBhvr additive="base">
                                        <p:cTn id="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additive="base">
                                        <p:cTn id="1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 calcmode="lin" valueType="num">
                                      <p:cBhvr additive="base">
                                        <p:cTn id="2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 calcmode="lin" valueType="num">
                                      <p:cBhvr additive="base">
                                        <p:cTn id="2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 calcmode="lin" valueType="num">
                                      <p:cBhvr additive="base">
                                        <p:cTn id="31"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981075" y="96296"/>
            <a:ext cx="7477125" cy="457200"/>
          </a:xfrm>
          <a:prstGeom prst="rect">
            <a:avLst/>
          </a:prstGeom>
        </p:spPr>
        <p:txBody>
          <a:bodyPr/>
          <a:lstStyle>
            <a:lvl1pPr algn="l" rtl="0" eaLnBrk="1" fontAlgn="base" hangingPunct="1">
              <a:spcBef>
                <a:spcPct val="0"/>
              </a:spcBef>
              <a:spcAft>
                <a:spcPct val="0"/>
              </a:spcAft>
              <a:defRPr sz="4000">
                <a:solidFill>
                  <a:schemeClr val="bg1"/>
                </a:solidFill>
                <a:latin typeface="+mj-lt"/>
                <a:ea typeface="+mj-ea"/>
                <a:cs typeface="+mj-cs"/>
              </a:defRPr>
            </a:lvl1pPr>
            <a:lvl2pPr algn="l" rtl="0" eaLnBrk="1" fontAlgn="base" hangingPunct="1">
              <a:spcBef>
                <a:spcPct val="0"/>
              </a:spcBef>
              <a:spcAft>
                <a:spcPct val="0"/>
              </a:spcAft>
              <a:defRPr sz="4000">
                <a:solidFill>
                  <a:schemeClr val="accent1"/>
                </a:solidFill>
                <a:latin typeface="Arial" charset="0"/>
              </a:defRPr>
            </a:lvl2pPr>
            <a:lvl3pPr algn="l" rtl="0" eaLnBrk="1" fontAlgn="base" hangingPunct="1">
              <a:spcBef>
                <a:spcPct val="0"/>
              </a:spcBef>
              <a:spcAft>
                <a:spcPct val="0"/>
              </a:spcAft>
              <a:defRPr sz="4000">
                <a:solidFill>
                  <a:schemeClr val="accent1"/>
                </a:solidFill>
                <a:latin typeface="Arial" charset="0"/>
              </a:defRPr>
            </a:lvl3pPr>
            <a:lvl4pPr algn="l" rtl="0" eaLnBrk="1" fontAlgn="base" hangingPunct="1">
              <a:spcBef>
                <a:spcPct val="0"/>
              </a:spcBef>
              <a:spcAft>
                <a:spcPct val="0"/>
              </a:spcAft>
              <a:defRPr sz="4000">
                <a:solidFill>
                  <a:schemeClr val="accent1"/>
                </a:solidFill>
                <a:latin typeface="Arial" charset="0"/>
              </a:defRPr>
            </a:lvl4pPr>
            <a:lvl5pPr algn="l" rtl="0" eaLnBrk="1" fontAlgn="base" hangingPunct="1">
              <a:spcBef>
                <a:spcPct val="0"/>
              </a:spcBef>
              <a:spcAft>
                <a:spcPct val="0"/>
              </a:spcAft>
              <a:defRPr sz="4000">
                <a:solidFill>
                  <a:schemeClr val="accent1"/>
                </a:solidFill>
                <a:latin typeface="Arial" charset="0"/>
              </a:defRPr>
            </a:lvl5pPr>
            <a:lvl6pPr marL="457200" algn="l" rtl="0" eaLnBrk="1" fontAlgn="base" hangingPunct="1">
              <a:spcBef>
                <a:spcPct val="0"/>
              </a:spcBef>
              <a:spcAft>
                <a:spcPct val="0"/>
              </a:spcAft>
              <a:defRPr sz="4000">
                <a:solidFill>
                  <a:schemeClr val="accent1"/>
                </a:solidFill>
                <a:latin typeface="Arial" charset="0"/>
              </a:defRPr>
            </a:lvl6pPr>
            <a:lvl7pPr marL="914400" algn="l" rtl="0" eaLnBrk="1" fontAlgn="base" hangingPunct="1">
              <a:spcBef>
                <a:spcPct val="0"/>
              </a:spcBef>
              <a:spcAft>
                <a:spcPct val="0"/>
              </a:spcAft>
              <a:defRPr sz="4000">
                <a:solidFill>
                  <a:schemeClr val="accent1"/>
                </a:solidFill>
                <a:latin typeface="Arial" charset="0"/>
              </a:defRPr>
            </a:lvl7pPr>
            <a:lvl8pPr marL="1371600" algn="l" rtl="0" eaLnBrk="1" fontAlgn="base" hangingPunct="1">
              <a:spcBef>
                <a:spcPct val="0"/>
              </a:spcBef>
              <a:spcAft>
                <a:spcPct val="0"/>
              </a:spcAft>
              <a:defRPr sz="4000">
                <a:solidFill>
                  <a:schemeClr val="accent1"/>
                </a:solidFill>
                <a:latin typeface="Arial" charset="0"/>
              </a:defRPr>
            </a:lvl8pPr>
            <a:lvl9pPr marL="1828800" algn="l" rtl="0" eaLnBrk="1" fontAlgn="base" hangingPunct="1">
              <a:spcBef>
                <a:spcPct val="0"/>
              </a:spcBef>
              <a:spcAft>
                <a:spcPct val="0"/>
              </a:spcAft>
              <a:defRPr sz="4000">
                <a:solidFill>
                  <a:schemeClr val="accent1"/>
                </a:solidFill>
                <a:latin typeface="Arial" charset="0"/>
              </a:defRPr>
            </a:lvl9pPr>
          </a:lstStyle>
          <a:p>
            <a:r>
              <a:rPr lang="en-US" sz="2000" b="1" dirty="0" smtClean="0"/>
              <a:t>Initial Business Process Re-engineering (BPR)</a:t>
            </a:r>
          </a:p>
        </p:txBody>
      </p:sp>
      <p:sp>
        <p:nvSpPr>
          <p:cNvPr id="4" name="Rectangle 3"/>
          <p:cNvSpPr txBox="1">
            <a:spLocks noChangeArrowheads="1"/>
          </p:cNvSpPr>
          <p:nvPr/>
        </p:nvSpPr>
        <p:spPr>
          <a:xfrm>
            <a:off x="6553200" y="914400"/>
            <a:ext cx="2362200" cy="5562600"/>
          </a:xfrm>
          <a:prstGeom prst="rect">
            <a:avLst/>
          </a:prstGeom>
        </p:spPr>
        <p:txBody>
          <a:bodyPr/>
          <a:lstStyle>
            <a:lvl1pPr marL="342900" indent="-342900" algn="l" rtl="0" eaLnBrk="1" fontAlgn="base" hangingPunct="1">
              <a:spcBef>
                <a:spcPct val="20000"/>
              </a:spcBef>
              <a:spcAft>
                <a:spcPct val="0"/>
              </a:spcAft>
              <a:buFont typeface="Arial" pitchFamily="34" charset="0"/>
              <a:buChar char="•"/>
              <a:defRPr sz="2400" baseline="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Wingdings" pitchFamily="2" charset="2"/>
              <a:buChar char="Ø"/>
              <a:defRPr sz="2000" baseline="0">
                <a:solidFill>
                  <a:schemeClr val="tx1"/>
                </a:solidFill>
                <a:latin typeface="+mn-lt"/>
              </a:defRPr>
            </a:lvl2pPr>
            <a:lvl3pPr marL="1143000" indent="-228600" algn="l" rtl="0" eaLnBrk="1" fontAlgn="base" hangingPunct="1">
              <a:spcBef>
                <a:spcPct val="20000"/>
              </a:spcBef>
              <a:spcAft>
                <a:spcPct val="0"/>
              </a:spcAft>
              <a:buFont typeface="Arial" pitchFamily="34" charset="0"/>
              <a:buChar char="•"/>
              <a:defRPr sz="2200" baseline="0">
                <a:solidFill>
                  <a:schemeClr val="tx1"/>
                </a:solidFill>
                <a:latin typeface="+mn-lt"/>
              </a:defRPr>
            </a:lvl3pPr>
            <a:lvl4pPr marL="1600200" indent="-228600" algn="l" rtl="0" eaLnBrk="1" fontAlgn="base" hangingPunct="1">
              <a:spcBef>
                <a:spcPct val="20000"/>
              </a:spcBef>
              <a:spcAft>
                <a:spcPct val="0"/>
              </a:spcAft>
              <a:buSzPct val="60000"/>
              <a:buFont typeface="Wingdings 2" pitchFamily="18" charset="2"/>
              <a:buChar char=""/>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defRPr>
            </a:lvl9pPr>
          </a:lstStyle>
          <a:p>
            <a:pPr>
              <a:spcBef>
                <a:spcPts val="900"/>
              </a:spcBef>
              <a:defRPr/>
            </a:pPr>
            <a:r>
              <a:rPr lang="en-US" sz="1200" dirty="0" smtClean="0"/>
              <a:t>Makes </a:t>
            </a:r>
            <a:r>
              <a:rPr lang="en-US" sz="1200" dirty="0"/>
              <a:t>early, less-costly intervention possible for almost all those at risk by providing multiple media for access to health and human services.</a:t>
            </a:r>
          </a:p>
          <a:p>
            <a:pPr>
              <a:spcBef>
                <a:spcPts val="900"/>
              </a:spcBef>
              <a:defRPr/>
            </a:pPr>
            <a:r>
              <a:rPr lang="en-US" sz="1200" dirty="0" smtClean="0"/>
              <a:t>Self-directed </a:t>
            </a:r>
            <a:r>
              <a:rPr lang="en-US" sz="1200" dirty="0"/>
              <a:t>application and assessment elements of </a:t>
            </a:r>
            <a:r>
              <a:rPr lang="en-US" sz="1200" dirty="0" smtClean="0"/>
              <a:t>new </a:t>
            </a:r>
            <a:r>
              <a:rPr lang="en-US" sz="1200" dirty="0"/>
              <a:t>model are congruent with </a:t>
            </a:r>
            <a:r>
              <a:rPr lang="en-US" sz="1200" dirty="0" smtClean="0"/>
              <a:t>increased </a:t>
            </a:r>
            <a:r>
              <a:rPr lang="en-US" sz="1200" dirty="0"/>
              <a:t>emphasis on self-reliance and personal responsibility and will minimize future labor costs.</a:t>
            </a:r>
          </a:p>
          <a:p>
            <a:pPr>
              <a:spcBef>
                <a:spcPts val="900"/>
              </a:spcBef>
              <a:defRPr/>
            </a:pPr>
            <a:r>
              <a:rPr lang="en-US" sz="1200" dirty="0" smtClean="0"/>
              <a:t>Effect </a:t>
            </a:r>
            <a:r>
              <a:rPr lang="en-US" sz="1200" dirty="0"/>
              <a:t>of streamlined, self-directed access and assessment is to increase </a:t>
            </a:r>
            <a:r>
              <a:rPr lang="en-US" sz="1200" dirty="0" smtClean="0"/>
              <a:t>staff </a:t>
            </a:r>
            <a:r>
              <a:rPr lang="en-US" sz="1200" dirty="0"/>
              <a:t>time available to work with families on long-term self-sufficiency and stability.</a:t>
            </a:r>
          </a:p>
          <a:p>
            <a:pPr>
              <a:spcBef>
                <a:spcPts val="900"/>
              </a:spcBef>
              <a:defRPr/>
            </a:pPr>
            <a:r>
              <a:rPr lang="en-US" sz="1200" dirty="0" smtClean="0"/>
              <a:t>Relationship </a:t>
            </a:r>
            <a:r>
              <a:rPr lang="en-US" sz="1200" dirty="0"/>
              <a:t>between </a:t>
            </a:r>
            <a:r>
              <a:rPr lang="en-US" sz="1200" dirty="0" smtClean="0"/>
              <a:t>client </a:t>
            </a:r>
            <a:r>
              <a:rPr lang="en-US" sz="1200" dirty="0"/>
              <a:t>and </a:t>
            </a:r>
            <a:r>
              <a:rPr lang="en-US" sz="1200" dirty="0" smtClean="0"/>
              <a:t>caseworker </a:t>
            </a:r>
            <a:r>
              <a:rPr lang="en-US" sz="1200" dirty="0"/>
              <a:t>is paramount </a:t>
            </a:r>
            <a:r>
              <a:rPr lang="en-US" sz="1200" dirty="0" smtClean="0"/>
              <a:t>to </a:t>
            </a:r>
            <a:r>
              <a:rPr lang="en-US" sz="1200" dirty="0"/>
              <a:t>achieving </a:t>
            </a:r>
            <a:r>
              <a:rPr lang="en-US" sz="1200" dirty="0" smtClean="0"/>
              <a:t>self-sufficiency.</a:t>
            </a:r>
            <a:endParaRPr lang="en-US" sz="1200" dirty="0"/>
          </a:p>
          <a:p>
            <a:pPr>
              <a:spcBef>
                <a:spcPts val="900"/>
              </a:spcBef>
              <a:defRPr/>
            </a:pPr>
            <a:r>
              <a:rPr lang="en-US" sz="1200" dirty="0" smtClean="0"/>
              <a:t>Family </a:t>
            </a:r>
            <a:r>
              <a:rPr lang="en-US" sz="1200" dirty="0"/>
              <a:t>unit is the focus of service delivery. </a:t>
            </a:r>
          </a:p>
        </p:txBody>
      </p:sp>
      <p:graphicFrame>
        <p:nvGraphicFramePr>
          <p:cNvPr id="2" name="Object 1"/>
          <p:cNvGraphicFramePr>
            <a:graphicFrameLocks noChangeAspect="1"/>
          </p:cNvGraphicFramePr>
          <p:nvPr>
            <p:extLst>
              <p:ext uri="{D42A27DB-BD31-4B8C-83A1-F6EECF244321}">
                <p14:modId xmlns:p14="http://schemas.microsoft.com/office/powerpoint/2010/main" val="2933889387"/>
              </p:ext>
            </p:extLst>
          </p:nvPr>
        </p:nvGraphicFramePr>
        <p:xfrm>
          <a:off x="243649" y="1857502"/>
          <a:ext cx="5852351" cy="4543298"/>
        </p:xfrm>
        <a:graphic>
          <a:graphicData uri="http://schemas.openxmlformats.org/presentationml/2006/ole">
            <mc:AlternateContent xmlns:mc="http://schemas.openxmlformats.org/markup-compatibility/2006">
              <mc:Choice xmlns:v="urn:schemas-microsoft-com:vml" Requires="v">
                <p:oleObj spid="_x0000_s11532" name="Slide" r:id="rId3" imgW="4719638" imgH="3663950" progId="PowerPoint.Slide.8">
                  <p:embed/>
                </p:oleObj>
              </mc:Choice>
              <mc:Fallback>
                <p:oleObj name="Slide" r:id="rId3" imgW="4719638" imgH="3663950" progId="PowerPoint.Slide.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649" y="1857502"/>
                        <a:ext cx="5852351" cy="4543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Rectangle 3"/>
          <p:cNvSpPr txBox="1">
            <a:spLocks noChangeArrowheads="1"/>
          </p:cNvSpPr>
          <p:nvPr/>
        </p:nvSpPr>
        <p:spPr>
          <a:xfrm>
            <a:off x="228600" y="903514"/>
            <a:ext cx="6019800" cy="620486"/>
          </a:xfrm>
          <a:prstGeom prst="rect">
            <a:avLst/>
          </a:prstGeom>
        </p:spPr>
        <p:txBody>
          <a:bodyPr/>
          <a:lstStyle>
            <a:lvl1pPr marL="342900" indent="-342900" algn="l" rtl="0" eaLnBrk="1" fontAlgn="base" hangingPunct="1">
              <a:spcBef>
                <a:spcPct val="20000"/>
              </a:spcBef>
              <a:spcAft>
                <a:spcPct val="0"/>
              </a:spcAft>
              <a:buFont typeface="Arial" pitchFamily="34" charset="0"/>
              <a:buChar char="•"/>
              <a:defRPr sz="2400" baseline="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Wingdings" pitchFamily="2" charset="2"/>
              <a:buChar char="Ø"/>
              <a:defRPr sz="2000" baseline="0">
                <a:solidFill>
                  <a:schemeClr val="tx1"/>
                </a:solidFill>
                <a:latin typeface="+mn-lt"/>
              </a:defRPr>
            </a:lvl2pPr>
            <a:lvl3pPr marL="1143000" indent="-228600" algn="l" rtl="0" eaLnBrk="1" fontAlgn="base" hangingPunct="1">
              <a:spcBef>
                <a:spcPct val="20000"/>
              </a:spcBef>
              <a:spcAft>
                <a:spcPct val="0"/>
              </a:spcAft>
              <a:buFont typeface="Arial" pitchFamily="34" charset="0"/>
              <a:buChar char="•"/>
              <a:defRPr sz="2200" baseline="0">
                <a:solidFill>
                  <a:schemeClr val="tx1"/>
                </a:solidFill>
                <a:latin typeface="+mn-lt"/>
              </a:defRPr>
            </a:lvl3pPr>
            <a:lvl4pPr marL="1600200" indent="-228600" algn="l" rtl="0" eaLnBrk="1" fontAlgn="base" hangingPunct="1">
              <a:spcBef>
                <a:spcPct val="20000"/>
              </a:spcBef>
              <a:spcAft>
                <a:spcPct val="0"/>
              </a:spcAft>
              <a:buSzPct val="60000"/>
              <a:buFont typeface="Wingdings 2" pitchFamily="18" charset="2"/>
              <a:buChar char=""/>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defRPr>
            </a:lvl9pPr>
          </a:lstStyle>
          <a:p>
            <a:pPr marL="0" indent="0">
              <a:spcBef>
                <a:spcPts val="2400"/>
              </a:spcBef>
              <a:buNone/>
              <a:defRPr/>
            </a:pPr>
            <a:r>
              <a:rPr lang="en-US" sz="1400" dirty="0"/>
              <a:t>Shifting from an entitlement-oriented to a self-sufficiency-oriented human services system </a:t>
            </a:r>
            <a:r>
              <a:rPr lang="en-US" sz="1400" dirty="0" smtClean="0"/>
              <a:t>required </a:t>
            </a:r>
            <a:r>
              <a:rPr lang="en-US" sz="1400" dirty="0"/>
              <a:t>changes in service delivery approach</a:t>
            </a:r>
            <a:r>
              <a:rPr lang="en-US" sz="1400" dirty="0" smtClean="0"/>
              <a:t>.</a:t>
            </a:r>
          </a:p>
        </p:txBody>
      </p:sp>
    </p:spTree>
    <p:extLst>
      <p:ext uri="{BB962C8B-B14F-4D97-AF65-F5344CB8AC3E}">
        <p14:creationId xmlns:p14="http://schemas.microsoft.com/office/powerpoint/2010/main" val="3828264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 calcmode="lin" valueType="num">
                                      <p:cBhvr additive="base">
                                        <p:cTn id="1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 calcmode="lin" valueType="num">
                                      <p:cBhvr additive="base">
                                        <p:cTn id="2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 calcmode="lin" valueType="num">
                                      <p:cBhvr additive="base">
                                        <p:cTn id="2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8.0&quot;&gt;&lt;object type=&quot;1&quot; unique_id=&quot;10001&quot;&gt;&lt;object type=&quot;8&quot; unique_id=&quot;10002&quot;&gt;&lt;/object&gt;&lt;object type=&quot;2&quot; unique_id=&quot;10003&quot;&gt;&lt;object type=&quot;3&quot; unique_id=&quot;33251&quot;&gt;&lt;property id=&quot;20148&quot; value=&quot;5&quot;/&gt;&lt;property id=&quot;20300&quot; value=&quot;Slide 1&quot;/&gt;&lt;property id=&quot;20307&quot; value=&quot;256&quot;/&gt;&lt;/object&gt;&lt;object type=&quot;3&quot; unique_id=&quot;47985&quot;&gt;&lt;property id=&quot;20148&quot; value=&quot;5&quot;/&gt;&lt;property id=&quot;20300&quot; value=&quot;Slide 9&quot;/&gt;&lt;property id=&quot;20307&quot; value=&quot;258&quot;/&gt;&lt;/object&gt;&lt;object type=&quot;3&quot; unique_id=&quot;48007&quot;&gt;&lt;property id=&quot;20148&quot; value=&quot;5&quot;/&gt;&lt;property id=&quot;20300&quot; value=&quot;Slide 28&quot;/&gt;&lt;property id=&quot;20307&quot; value=&quot;285&quot;/&gt;&lt;/object&gt;&lt;object type=&quot;3&quot; unique_id=&quot;61660&quot;&gt;&lt;property id=&quot;20148&quot; value=&quot;5&quot;/&gt;&lt;property id=&quot;20300&quot; value=&quot;Slide 14&quot;/&gt;&lt;property id=&quot;20307&quot; value=&quot;407&quot;/&gt;&lt;/object&gt;&lt;object type=&quot;3&quot; unique_id=&quot;61662&quot;&gt;&lt;property id=&quot;20148&quot; value=&quot;5&quot;/&gt;&lt;property id=&quot;20300&quot; value=&quot;Slide 12&quot;/&gt;&lt;property id=&quot;20307&quot; value=&quot;403&quot;/&gt;&lt;/object&gt;&lt;object type=&quot;3&quot; unique_id=&quot;61665&quot;&gt;&lt;property id=&quot;20148&quot; value=&quot;5&quot;/&gt;&lt;property id=&quot;20300&quot; value=&quot;Slide 20&quot;/&gt;&lt;property id=&quot;20307&quot; value=&quot;406&quot;/&gt;&lt;/object&gt;&lt;object type=&quot;3&quot; unique_id=&quot;62510&quot;&gt;&lt;property id=&quot;20148&quot; value=&quot;5&quot;/&gt;&lt;property id=&quot;20300&quot; value=&quot;Slide 8&quot;/&gt;&lt;property id=&quot;20307&quot; value=&quot;410&quot;/&gt;&lt;/object&gt;&lt;object type=&quot;3&quot; unique_id=&quot;62511&quot;&gt;&lt;property id=&quot;20148&quot; value=&quot;5&quot;/&gt;&lt;property id=&quot;20300&quot; value=&quot;Slide 15&quot;/&gt;&lt;property id=&quot;20307&quot; value=&quot;408&quot;/&gt;&lt;/object&gt;&lt;object type=&quot;3&quot; unique_id=&quot;62512&quot;&gt;&lt;property id=&quot;20148&quot; value=&quot;5&quot;/&gt;&lt;property id=&quot;20300&quot; value=&quot;Slide 18&quot;/&gt;&lt;property id=&quot;20307&quot; value=&quot;409&quot;/&gt;&lt;/object&gt;&lt;object type=&quot;3&quot; unique_id=&quot;62513&quot;&gt;&lt;property id=&quot;20148&quot; value=&quot;5&quot;/&gt;&lt;property id=&quot;20300&quot; value=&quot;Slide 11&quot;/&gt;&lt;property id=&quot;20307&quot; value=&quot;411&quot;/&gt;&lt;/object&gt;&lt;object type=&quot;3&quot; unique_id=&quot;62643&quot;&gt;&lt;property id=&quot;20148&quot; value=&quot;5&quot;/&gt;&lt;property id=&quot;20300&quot; value=&quot;Slide 19&quot;/&gt;&lt;property id=&quot;20307&quot; value=&quot;417&quot;/&gt;&lt;/object&gt;&lt;object type=&quot;3&quot; unique_id=&quot;62874&quot;&gt;&lt;property id=&quot;20148&quot; value=&quot;5&quot;/&gt;&lt;property id=&quot;20300&quot; value=&quot;Slide 13&quot;/&gt;&lt;property id=&quot;20307&quot; value=&quot;418&quot;/&gt;&lt;/object&gt;&lt;object type=&quot;3&quot; unique_id=&quot;63469&quot;&gt;&lt;property id=&quot;20148&quot; value=&quot;5&quot;/&gt;&lt;property id=&quot;20300&quot; value=&quot;Slide 10&quot;/&gt;&lt;property id=&quot;20307&quot; value=&quot;419&quot;/&gt;&lt;/object&gt;&lt;object type=&quot;3&quot; unique_id=&quot;64490&quot;&gt;&lt;property id=&quot;20148&quot; value=&quot;5&quot;/&gt;&lt;property id=&quot;20300&quot; value=&quot;Slide 16&quot;/&gt;&lt;property id=&quot;20307&quot; value=&quot;420&quot;/&gt;&lt;/object&gt;&lt;object type=&quot;3&quot; unique_id=&quot;64939&quot;&gt;&lt;property id=&quot;20148&quot; value=&quot;5&quot;/&gt;&lt;property id=&quot;20300&quot; value=&quot;Slide 4&quot;/&gt;&lt;property id=&quot;20307&quot; value=&quot;421&quot;/&gt;&lt;/object&gt;&lt;object type=&quot;3&quot; unique_id=&quot;65169&quot;&gt;&lt;property id=&quot;20148&quot; value=&quot;5&quot;/&gt;&lt;property id=&quot;20300&quot; value=&quot;Slide 2&quot;/&gt;&lt;property id=&quot;20307&quot; value=&quot;423&quot;/&gt;&lt;/object&gt;&lt;object type=&quot;3&quot; unique_id=&quot;65170&quot;&gt;&lt;property id=&quot;20148&quot; value=&quot;5&quot;/&gt;&lt;property id=&quot;20300&quot; value=&quot;Slide 7&quot;/&gt;&lt;property id=&quot;20307&quot; value=&quot;422&quot;/&gt;&lt;/object&gt;&lt;object type=&quot;3&quot; unique_id=&quot;65247&quot;&gt;&lt;property id=&quot;20148&quot; value=&quot;5&quot;/&gt;&lt;property id=&quot;20300&quot; value=&quot;Slide 3&quot;/&gt;&lt;property id=&quot;20307&quot; value=&quot;424&quot;/&gt;&lt;/object&gt;&lt;object type=&quot;3&quot; unique_id=&quot;65532&quot;&gt;&lt;property id=&quot;20148&quot; value=&quot;5&quot;/&gt;&lt;property id=&quot;20300&quot; value=&quot;Slide 5&quot;/&gt;&lt;property id=&quot;20307&quot; value=&quot;426&quot;/&gt;&lt;/object&gt;&lt;object type=&quot;3&quot; unique_id=&quot;65533&quot;&gt;&lt;property id=&quot;20148&quot; value=&quot;5&quot;/&gt;&lt;property id=&quot;20300&quot; value=&quot;Slide 6&quot;/&gt;&lt;property id=&quot;20307&quot; value=&quot;425&quot;/&gt;&lt;/object&gt;&lt;object type=&quot;3&quot; unique_id=&quot;65600&quot;&gt;&lt;property id=&quot;20148&quot; value=&quot;5&quot;/&gt;&lt;property id=&quot;20300&quot; value=&quot;Slide 21&quot;/&gt;&lt;property id=&quot;20307&quot; value=&quot;427&quot;/&gt;&lt;/object&gt;&lt;object type=&quot;3&quot; unique_id=&quot;65653&quot;&gt;&lt;property id=&quot;20148&quot; value=&quot;5&quot;/&gt;&lt;property id=&quot;20300&quot; value=&quot;Slide 25 - &amp;quot;Session Law 2011-145&amp;quot;&quot;/&gt;&lt;property id=&quot;20307&quot; value=&quot;429&quot;/&gt;&lt;/object&gt;&lt;object type=&quot;3&quot; unique_id=&quot;65654&quot;&gt;&lt;property id=&quot;20148&quot; value=&quot;5&quot;/&gt;&lt;property id=&quot;20300&quot; value=&quot;Slide 26 - &amp;quot;Original NC FAST Timeline&amp;quot;&quot;/&gt;&lt;property id=&quot;20307&quot; value=&quot;430&quot;/&gt;&lt;/object&gt;&lt;object type=&quot;3&quot; unique_id=&quot;65655&quot;&gt;&lt;property id=&quot;20148&quot; value=&quot;5&quot;/&gt;&lt;property id=&quot;20300&quot; value=&quot;Slide 27 - &amp;quot;ACA Impact on NC FAST Timeline&amp;quot;&quot;/&gt;&lt;property id=&quot;20307&quot; value=&quot;431&quot;/&gt;&lt;/object&gt;&lt;object type=&quot;3&quot; unique_id=&quot;65816&quot;&gt;&lt;property id=&quot;20148&quot; value=&quot;5&quot;/&gt;&lt;property id=&quot;20300&quot; value=&quot;Slide 23&quot;/&gt;&lt;property id=&quot;20307&quot; value=&quot;432&quot;/&gt;&lt;/object&gt;&lt;object type=&quot;3&quot; unique_id=&quot;65817&quot;&gt;&lt;property id=&quot;20148&quot; value=&quot;5&quot;/&gt;&lt;property id=&quot;20300&quot; value=&quot;Slide 24&quot;/&gt;&lt;property id=&quot;20307&quot; value=&quot;433&quot;/&gt;&lt;/object&gt;&lt;object type=&quot;3&quot; unique_id=&quot;65818&quot;&gt;&lt;property id=&quot;20148&quot; value=&quot;5&quot;/&gt;&lt;property id=&quot;20300&quot; value=&quot;Slide 22&quot;/&gt;&lt;property id=&quot;20307&quot; value=&quot;434&quot;/&gt;&lt;/object&gt;&lt;object type=&quot;3&quot; unique_id=&quot;98542&quot;&gt;&lt;property id=&quot;20148&quot; value=&quot;5&quot;/&gt;&lt;property id=&quot;20300&quot; value=&quot;Slide 17&quot;/&gt;&lt;property id=&quot;20307&quot; value=&quot;435&quot;/&gt;&lt;/object&gt;&lt;/object&gt;&lt;/object&gt;&lt;/database&gt;"/>
  <p:tag name="SECTOMILLISECCONVERTED" val="1"/>
</p:tagLst>
</file>

<file path=ppt/theme/theme1.xml><?xml version="1.0" encoding="utf-8"?>
<a:theme xmlns:a="http://schemas.openxmlformats.org/drawingml/2006/main" name="P26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s01_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s01_1 1">
        <a:dk1>
          <a:srgbClr val="808080"/>
        </a:dk1>
        <a:lt1>
          <a:srgbClr val="FFFFFF"/>
        </a:lt1>
        <a:dk2>
          <a:srgbClr val="FFFFFF"/>
        </a:dk2>
        <a:lt2>
          <a:srgbClr val="B2B2B2"/>
        </a:lt2>
        <a:accent1>
          <a:srgbClr val="058089"/>
        </a:accent1>
        <a:accent2>
          <a:srgbClr val="66BE0E"/>
        </a:accent2>
        <a:accent3>
          <a:srgbClr val="FFFFFF"/>
        </a:accent3>
        <a:accent4>
          <a:srgbClr val="6C6C6C"/>
        </a:accent4>
        <a:accent5>
          <a:srgbClr val="AAC0C4"/>
        </a:accent5>
        <a:accent6>
          <a:srgbClr val="5CAC0C"/>
        </a:accent6>
        <a:hlink>
          <a:srgbClr val="2CA9D0"/>
        </a:hlink>
        <a:folHlink>
          <a:srgbClr val="4841D9"/>
        </a:folHlink>
      </a:clrScheme>
      <a:clrMap bg1="lt1" tx1="dk1" bg2="lt2" tx2="dk2" accent1="accent1" accent2="accent2" accent3="accent3" accent4="accent4" accent5="accent5" accent6="accent6" hlink="hlink" folHlink="folHlink"/>
    </a:extraClrScheme>
    <a:extraClrScheme>
      <a:clrScheme name="ms01_1 2">
        <a:dk1>
          <a:srgbClr val="1D528D"/>
        </a:dk1>
        <a:lt1>
          <a:srgbClr val="FFFFFF"/>
        </a:lt1>
        <a:dk2>
          <a:srgbClr val="FFFFFF"/>
        </a:dk2>
        <a:lt2>
          <a:srgbClr val="CACACA"/>
        </a:lt2>
        <a:accent1>
          <a:srgbClr val="0099CC"/>
        </a:accent1>
        <a:accent2>
          <a:srgbClr val="8BC84E"/>
        </a:accent2>
        <a:accent3>
          <a:srgbClr val="FFFFFF"/>
        </a:accent3>
        <a:accent4>
          <a:srgbClr val="174578"/>
        </a:accent4>
        <a:accent5>
          <a:srgbClr val="AACAE2"/>
        </a:accent5>
        <a:accent6>
          <a:srgbClr val="7DB546"/>
        </a:accent6>
        <a:hlink>
          <a:srgbClr val="6E81E0"/>
        </a:hlink>
        <a:folHlink>
          <a:srgbClr val="009999"/>
        </a:folHlink>
      </a:clrScheme>
      <a:clrMap bg1="lt1" tx1="dk1" bg2="lt2" tx2="dk2" accent1="accent1" accent2="accent2" accent3="accent3" accent4="accent4" accent5="accent5" accent6="accent6" hlink="hlink" folHlink="folHlink"/>
    </a:extraClrScheme>
    <a:extraClrScheme>
      <a:clrScheme name="ms01_1 3">
        <a:dk1>
          <a:srgbClr val="0E3F96"/>
        </a:dk1>
        <a:lt1>
          <a:srgbClr val="FFFFFF"/>
        </a:lt1>
        <a:dk2>
          <a:srgbClr val="FFFFFF"/>
        </a:dk2>
        <a:lt2>
          <a:srgbClr val="B2B2B2"/>
        </a:lt2>
        <a:accent1>
          <a:srgbClr val="306FCC"/>
        </a:accent1>
        <a:accent2>
          <a:srgbClr val="99CCFF"/>
        </a:accent2>
        <a:accent3>
          <a:srgbClr val="FFFFFF"/>
        </a:accent3>
        <a:accent4>
          <a:srgbClr val="0A347F"/>
        </a:accent4>
        <a:accent5>
          <a:srgbClr val="ADBBE2"/>
        </a:accent5>
        <a:accent6>
          <a:srgbClr val="8AB9E7"/>
        </a:accent6>
        <a:hlink>
          <a:srgbClr val="25A2AF"/>
        </a:hlink>
        <a:folHlink>
          <a:srgbClr val="6666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P26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s01_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s01_1 1">
        <a:dk1>
          <a:srgbClr val="808080"/>
        </a:dk1>
        <a:lt1>
          <a:srgbClr val="FFFFFF"/>
        </a:lt1>
        <a:dk2>
          <a:srgbClr val="FFFFFF"/>
        </a:dk2>
        <a:lt2>
          <a:srgbClr val="B2B2B2"/>
        </a:lt2>
        <a:accent1>
          <a:srgbClr val="058089"/>
        </a:accent1>
        <a:accent2>
          <a:srgbClr val="66BE0E"/>
        </a:accent2>
        <a:accent3>
          <a:srgbClr val="FFFFFF"/>
        </a:accent3>
        <a:accent4>
          <a:srgbClr val="6C6C6C"/>
        </a:accent4>
        <a:accent5>
          <a:srgbClr val="AAC0C4"/>
        </a:accent5>
        <a:accent6>
          <a:srgbClr val="5CAC0C"/>
        </a:accent6>
        <a:hlink>
          <a:srgbClr val="2CA9D0"/>
        </a:hlink>
        <a:folHlink>
          <a:srgbClr val="4841D9"/>
        </a:folHlink>
      </a:clrScheme>
      <a:clrMap bg1="lt1" tx1="dk1" bg2="lt2" tx2="dk2" accent1="accent1" accent2="accent2" accent3="accent3" accent4="accent4" accent5="accent5" accent6="accent6" hlink="hlink" folHlink="folHlink"/>
    </a:extraClrScheme>
    <a:extraClrScheme>
      <a:clrScheme name="ms01_1 2">
        <a:dk1>
          <a:srgbClr val="1D528D"/>
        </a:dk1>
        <a:lt1>
          <a:srgbClr val="FFFFFF"/>
        </a:lt1>
        <a:dk2>
          <a:srgbClr val="FFFFFF"/>
        </a:dk2>
        <a:lt2>
          <a:srgbClr val="CACACA"/>
        </a:lt2>
        <a:accent1>
          <a:srgbClr val="0099CC"/>
        </a:accent1>
        <a:accent2>
          <a:srgbClr val="8BC84E"/>
        </a:accent2>
        <a:accent3>
          <a:srgbClr val="FFFFFF"/>
        </a:accent3>
        <a:accent4>
          <a:srgbClr val="174578"/>
        </a:accent4>
        <a:accent5>
          <a:srgbClr val="AACAE2"/>
        </a:accent5>
        <a:accent6>
          <a:srgbClr val="7DB546"/>
        </a:accent6>
        <a:hlink>
          <a:srgbClr val="6E81E0"/>
        </a:hlink>
        <a:folHlink>
          <a:srgbClr val="009999"/>
        </a:folHlink>
      </a:clrScheme>
      <a:clrMap bg1="lt1" tx1="dk1" bg2="lt2" tx2="dk2" accent1="accent1" accent2="accent2" accent3="accent3" accent4="accent4" accent5="accent5" accent6="accent6" hlink="hlink" folHlink="folHlink"/>
    </a:extraClrScheme>
    <a:extraClrScheme>
      <a:clrScheme name="ms01_1 3">
        <a:dk1>
          <a:srgbClr val="0E3F96"/>
        </a:dk1>
        <a:lt1>
          <a:srgbClr val="FFFFFF"/>
        </a:lt1>
        <a:dk2>
          <a:srgbClr val="FFFFFF"/>
        </a:dk2>
        <a:lt2>
          <a:srgbClr val="B2B2B2"/>
        </a:lt2>
        <a:accent1>
          <a:srgbClr val="306FCC"/>
        </a:accent1>
        <a:accent2>
          <a:srgbClr val="99CCFF"/>
        </a:accent2>
        <a:accent3>
          <a:srgbClr val="FFFFFF"/>
        </a:accent3>
        <a:accent4>
          <a:srgbClr val="0A347F"/>
        </a:accent4>
        <a:accent5>
          <a:srgbClr val="ADBBE2"/>
        </a:accent5>
        <a:accent6>
          <a:srgbClr val="8AB9E7"/>
        </a:accent6>
        <a:hlink>
          <a:srgbClr val="25A2AF"/>
        </a:hlink>
        <a:folHlink>
          <a:srgbClr val="6666FF"/>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BD28642AD9F1F4DA1A3553C8142069D" ma:contentTypeVersion="16" ma:contentTypeDescription="Create a new document." ma:contentTypeScope="" ma:versionID="05ef6113561c5a18b2a966d84210881b">
  <xsd:schema xmlns:xsd="http://www.w3.org/2001/XMLSchema" xmlns:xs="http://www.w3.org/2001/XMLSchema" xmlns:p="http://schemas.microsoft.com/office/2006/metadata/properties" xmlns:ns2="ebb0b8bf-788a-4743-a7c7-91d546c0487d" xmlns:ns3="61987f4e-27c8-424c-9cec-12ca685a78aa" targetNamespace="http://schemas.microsoft.com/office/2006/metadata/properties" ma:root="true" ma:fieldsID="718f882bf557caecc266ec6a9dbaf7d5" ns2:_="" ns3:_="">
    <xsd:import namespace="ebb0b8bf-788a-4743-a7c7-91d546c0487d"/>
    <xsd:import namespace="61987f4e-27c8-424c-9cec-12ca685a78a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3:TaxCatchAll" minOccurs="0"/>
                <xsd:element ref="ns2:MediaServiceGenerationTime" minOccurs="0"/>
                <xsd:element ref="ns2:MediaServiceEventHashCode" minOccurs="0"/>
                <xsd:element ref="ns2:lcf76f155ced4ddcb4097134ff3c332f" minOccurs="0"/>
                <xsd:element ref="ns2:MediaServiceOCR"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bb0b8bf-788a-4743-a7c7-91d546c0487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da2157d8-ccc1-4fc8-a2a4-3f8f6553454f"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1987f4e-27c8-424c-9cec-12ca685a78aa"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56520dfc-483a-4dab-91b6-c54ab0056383}" ma:internalName="TaxCatchAll" ma:showField="CatchAllData" ma:web="61987f4e-27c8-424c-9cec-12ca685a78a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bb0b8bf-788a-4743-a7c7-91d546c0487d">
      <Terms xmlns="http://schemas.microsoft.com/office/infopath/2007/PartnerControls"/>
    </lcf76f155ced4ddcb4097134ff3c332f>
    <TaxCatchAll xmlns="61987f4e-27c8-424c-9cec-12ca685a78aa" xsi:nil="true"/>
  </documentManagement>
</p:properties>
</file>

<file path=customXml/itemProps1.xml><?xml version="1.0" encoding="utf-8"?>
<ds:datastoreItem xmlns:ds="http://schemas.openxmlformats.org/officeDocument/2006/customXml" ds:itemID="{C437540D-58FB-4CA8-9CFB-D970620EFD46}"/>
</file>

<file path=customXml/itemProps2.xml><?xml version="1.0" encoding="utf-8"?>
<ds:datastoreItem xmlns:ds="http://schemas.openxmlformats.org/officeDocument/2006/customXml" ds:itemID="{8690628E-061F-44E8-A5FD-4831C7A79F22}"/>
</file>

<file path=customXml/itemProps3.xml><?xml version="1.0" encoding="utf-8"?>
<ds:datastoreItem xmlns:ds="http://schemas.openxmlformats.org/officeDocument/2006/customXml" ds:itemID="{354B0F55-DEC3-4FA3-9FE3-12E3CD720541}"/>
</file>

<file path=docProps/app.xml><?xml version="1.0" encoding="utf-8"?>
<Properties xmlns="http://schemas.openxmlformats.org/officeDocument/2006/extended-properties" xmlns:vt="http://schemas.openxmlformats.org/officeDocument/2006/docPropsVTypes">
  <Template>P26 Template</Template>
  <TotalTime>18905</TotalTime>
  <Words>2802</Words>
  <Application>Microsoft Office PowerPoint</Application>
  <PresentationFormat>On-screen Show (4:3)</PresentationFormat>
  <Paragraphs>185</Paragraphs>
  <Slides>21</Slides>
  <Notes>1</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2</vt:i4>
      </vt:variant>
      <vt:variant>
        <vt:lpstr>Slide Titles</vt:lpstr>
      </vt:variant>
      <vt:variant>
        <vt:i4>21</vt:i4>
      </vt:variant>
    </vt:vector>
  </HeadingPairs>
  <TitlesOfParts>
    <vt:vector size="29" baseType="lpstr">
      <vt:lpstr>Arial</vt:lpstr>
      <vt:lpstr>Calibri</vt:lpstr>
      <vt:lpstr>Wingdings</vt:lpstr>
      <vt:lpstr>Wingdings 2</vt:lpstr>
      <vt:lpstr>P26 Template</vt:lpstr>
      <vt:lpstr>1_P26 Template</vt:lpstr>
      <vt:lpstr>Slide</vt:lpstr>
      <vt:lpstr>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Jeff Bartley</dc:creator>
  <cp:lastModifiedBy>Lori Degre</cp:lastModifiedBy>
  <cp:revision>1641</cp:revision>
  <cp:lastPrinted>2015-08-13T19:10:33Z</cp:lastPrinted>
  <dcterms:created xsi:type="dcterms:W3CDTF">2012-11-15T16:57:09Z</dcterms:created>
  <dcterms:modified xsi:type="dcterms:W3CDTF">2015-09-03T14:55:44Z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TC011367981033</vt:lpwstr>
  </property>
  <property fmtid="{D5CDD505-2E9C-101B-9397-08002B2CF9AE}" pid="3" name="ContentTypeId">
    <vt:lpwstr>0x010100BBD28642AD9F1F4DA1A3553C8142069D</vt:lpwstr>
  </property>
</Properties>
</file>